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49"/>
  </p:notesMasterIdLst>
  <p:sldIdLst>
    <p:sldId id="256" r:id="rId2"/>
    <p:sldId id="257" r:id="rId3"/>
    <p:sldId id="258" r:id="rId4"/>
    <p:sldId id="260" r:id="rId5"/>
    <p:sldId id="271" r:id="rId6"/>
    <p:sldId id="261" r:id="rId7"/>
    <p:sldId id="262" r:id="rId8"/>
    <p:sldId id="263" r:id="rId9"/>
    <p:sldId id="264" r:id="rId10"/>
    <p:sldId id="265" r:id="rId11"/>
    <p:sldId id="266" r:id="rId12"/>
    <p:sldId id="267" r:id="rId13"/>
    <p:sldId id="268" r:id="rId14"/>
    <p:sldId id="272" r:id="rId15"/>
    <p:sldId id="269"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25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5C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88" d="100"/>
          <a:sy n="188" d="100"/>
        </p:scale>
        <p:origin x="389"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F369E1-F772-414F-B7F7-48D8075C62CA}" type="datetimeFigureOut">
              <a:rPr lang="en-GB" smtClean="0"/>
              <a:t>23/01/2026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22EAEA-0591-41C9-B895-5508A736741A}" type="slidenum">
              <a:rPr lang="en-GB" smtClean="0"/>
              <a:t>‹#›</a:t>
            </a:fld>
            <a:endParaRPr lang="en-GB"/>
          </a:p>
        </p:txBody>
      </p:sp>
    </p:spTree>
    <p:extLst>
      <p:ext uri="{BB962C8B-B14F-4D97-AF65-F5344CB8AC3E}">
        <p14:creationId xmlns:p14="http://schemas.microsoft.com/office/powerpoint/2010/main" val="2167391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322EAEA-0591-41C9-B895-5508A736741A}" type="slidenum">
              <a:rPr lang="en-GB" smtClean="0"/>
              <a:t>9</a:t>
            </a:fld>
            <a:endParaRPr lang="en-GB"/>
          </a:p>
        </p:txBody>
      </p:sp>
    </p:spTree>
    <p:extLst>
      <p:ext uri="{BB962C8B-B14F-4D97-AF65-F5344CB8AC3E}">
        <p14:creationId xmlns:p14="http://schemas.microsoft.com/office/powerpoint/2010/main" val="245735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EC743F4-8769-40B4-85DF-6CB8DE9F66AA}" type="datetimeFigureOut">
              <a:rPr lang="en-US" smtClean="0"/>
              <a:t>1/23/2026</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F2BD96E-3838-45D2-9031-D3AF67C920A5}" type="slidenum">
              <a:rPr lang="en-US" smtClean="0"/>
              <a:t>‹#›</a:t>
            </a:fld>
            <a:endParaRPr lang="en-US"/>
          </a:p>
        </p:txBody>
      </p:sp>
    </p:spTree>
    <p:extLst>
      <p:ext uri="{BB962C8B-B14F-4D97-AF65-F5344CB8AC3E}">
        <p14:creationId xmlns:p14="http://schemas.microsoft.com/office/powerpoint/2010/main" val="1278290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44750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75332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47855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t>1/23/2026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33372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743F4-8769-40B4-85DF-6CB8DE9F66AA}" type="datetimeFigureOut">
              <a:rPr lang="en-US" smtClean="0"/>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182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743F4-8769-40B4-85DF-6CB8DE9F66AA}" type="datetimeFigureOut">
              <a:rPr lang="en-US" smtClean="0"/>
              <a:t>1/23/2026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920215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743F4-8769-40B4-85DF-6CB8DE9F66AA}" type="datetimeFigureOut">
              <a:rPr lang="en-US" smtClean="0"/>
              <a:t>1/23/2026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07061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743F4-8769-40B4-85DF-6CB8DE9F66AA}" type="datetimeFigureOut">
              <a:rPr lang="en-US" smtClean="0"/>
              <a:t>1/23/2026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6545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F2BD96E-3838-45D2-9031-D3AF67C920A5}" type="slidenum">
              <a:rPr lang="en-US" smtClean="0"/>
              <a:t>‹#›</a:t>
            </a:fld>
            <a:endParaRPr lang="en-US"/>
          </a:p>
        </p:txBody>
      </p:sp>
    </p:spTree>
    <p:extLst>
      <p:ext uri="{BB962C8B-B14F-4D97-AF65-F5344CB8AC3E}">
        <p14:creationId xmlns:p14="http://schemas.microsoft.com/office/powerpoint/2010/main" val="3032270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EC743F4-8769-40B4-85DF-6CB8DE9F66AA}" type="datetimeFigureOut">
              <a:rPr lang="en-US" smtClean="0"/>
              <a:t>1/23/2026</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F2BD96E-3838-45D2-9031-D3AF67C920A5}" type="slidenum">
              <a:rPr lang="en-US" smtClean="0"/>
              <a:t>‹#›</a:t>
            </a:fld>
            <a:endParaRPr lang="en-US"/>
          </a:p>
        </p:txBody>
      </p:sp>
    </p:spTree>
    <p:extLst>
      <p:ext uri="{BB962C8B-B14F-4D97-AF65-F5344CB8AC3E}">
        <p14:creationId xmlns:p14="http://schemas.microsoft.com/office/powerpoint/2010/main" val="21537203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EC743F4-8769-40B4-85DF-6CB8DE9F66AA}" type="datetimeFigureOut">
              <a:rPr lang="en-US" smtClean="0"/>
              <a:pPr/>
              <a:t>1/23/2026</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00454452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learn.unity.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freeartsprites.com/free-art/endless-runn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ocs.unity3d.com/Packages/com.unity.inputsystem@1.18/manual/index.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unity3d.com/Manual/texture-type-sprite.html" TargetMode="External"/><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0F36-CA24-970D-4C3F-5A3C0071D4DC}"/>
              </a:ext>
            </a:extLst>
          </p:cNvPr>
          <p:cNvSpPr>
            <a:spLocks noGrp="1"/>
          </p:cNvSpPr>
          <p:nvPr>
            <p:ph type="ctrTitle"/>
          </p:nvPr>
        </p:nvSpPr>
        <p:spPr>
          <a:xfrm>
            <a:off x="1079510" y="4575967"/>
            <a:ext cx="4457690" cy="1720850"/>
          </a:xfrm>
        </p:spPr>
        <p:txBody>
          <a:bodyPr anchor="ctr">
            <a:normAutofit/>
          </a:bodyPr>
          <a:lstStyle/>
          <a:p>
            <a:pPr>
              <a:lnSpc>
                <a:spcPct val="90000"/>
              </a:lnSpc>
            </a:pPr>
            <a:r>
              <a:rPr lang="en-GB" sz="3700"/>
              <a:t>Making an Endless Runner Game in Unity</a:t>
            </a:r>
          </a:p>
        </p:txBody>
      </p:sp>
      <p:sp>
        <p:nvSpPr>
          <p:cNvPr id="3" name="Subtitle 2">
            <a:extLst>
              <a:ext uri="{FF2B5EF4-FFF2-40B4-BE49-F238E27FC236}">
                <a16:creationId xmlns:a16="http://schemas.microsoft.com/office/drawing/2014/main" id="{1A8744B0-1BDE-C5B5-1B51-9B786AFF9B82}"/>
              </a:ext>
            </a:extLst>
          </p:cNvPr>
          <p:cNvSpPr>
            <a:spLocks noGrp="1"/>
          </p:cNvSpPr>
          <p:nvPr>
            <p:ph type="subTitle" idx="1"/>
          </p:nvPr>
        </p:nvSpPr>
        <p:spPr>
          <a:xfrm>
            <a:off x="6654801" y="4575967"/>
            <a:ext cx="4451347" cy="1720850"/>
          </a:xfrm>
        </p:spPr>
        <p:txBody>
          <a:bodyPr anchor="ctr">
            <a:normAutofit/>
          </a:bodyPr>
          <a:lstStyle/>
          <a:p>
            <a:r>
              <a:rPr lang="en-GB" dirty="0"/>
              <a:t>GDV4000 Introduction to Games Industry Practice</a:t>
            </a:r>
          </a:p>
          <a:p>
            <a:r>
              <a:rPr lang="en-GB" dirty="0"/>
              <a:t>Unity Workshop 1</a:t>
            </a:r>
          </a:p>
        </p:txBody>
      </p:sp>
      <p:pic>
        <p:nvPicPr>
          <p:cNvPr id="5" name="Picture 4">
            <a:extLst>
              <a:ext uri="{FF2B5EF4-FFF2-40B4-BE49-F238E27FC236}">
                <a16:creationId xmlns:a16="http://schemas.microsoft.com/office/drawing/2014/main" id="{B11FA8A9-EFDC-0E8B-EF94-CB8FDC1FD3A6}"/>
              </a:ext>
            </a:extLst>
          </p:cNvPr>
          <p:cNvPicPr>
            <a:picLocks noChangeAspect="1"/>
          </p:cNvPicPr>
          <p:nvPr/>
        </p:nvPicPr>
        <p:blipFill>
          <a:blip r:embed="rId2">
            <a:extLst>
              <a:ext uri="{28A0092B-C50C-407E-A947-70E740481C1C}">
                <a14:useLocalDpi xmlns:a14="http://schemas.microsoft.com/office/drawing/2010/main" val="0"/>
              </a:ext>
            </a:extLst>
          </a:blip>
          <a:srcRect t="20184" b="20184"/>
          <a:stretch/>
        </p:blipFill>
        <p:spPr>
          <a:xfrm>
            <a:off x="20" y="10"/>
            <a:ext cx="12191977" cy="4014777"/>
          </a:xfrm>
          <a:prstGeom prst="rect">
            <a:avLst/>
          </a:prstGeom>
        </p:spPr>
      </p:pic>
      <p:sp>
        <p:nvSpPr>
          <p:cNvPr id="4" name="Subtitle 2">
            <a:extLst>
              <a:ext uri="{FF2B5EF4-FFF2-40B4-BE49-F238E27FC236}">
                <a16:creationId xmlns:a16="http://schemas.microsoft.com/office/drawing/2014/main" id="{31C59AA3-B2AD-91BC-E7F8-03FB69B1B719}"/>
              </a:ext>
            </a:extLst>
          </p:cNvPr>
          <p:cNvSpPr txBox="1">
            <a:spLocks/>
          </p:cNvSpPr>
          <p:nvPr/>
        </p:nvSpPr>
        <p:spPr>
          <a:xfrm>
            <a:off x="8154417" y="6608065"/>
            <a:ext cx="3883152" cy="2499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100"/>
              <a:t>Based on research and notes by Dr Glenn L. Jenkins</a:t>
            </a:r>
          </a:p>
        </p:txBody>
      </p:sp>
    </p:spTree>
    <p:extLst>
      <p:ext uri="{BB962C8B-B14F-4D97-AF65-F5344CB8AC3E}">
        <p14:creationId xmlns:p14="http://schemas.microsoft.com/office/powerpoint/2010/main" val="386423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6BDB-89BA-BDFB-8CDC-EAA04C6DC2FB}"/>
              </a:ext>
            </a:extLst>
          </p:cNvPr>
          <p:cNvSpPr>
            <a:spLocks noGrp="1"/>
          </p:cNvSpPr>
          <p:nvPr>
            <p:ph type="title"/>
          </p:nvPr>
        </p:nvSpPr>
        <p:spPr>
          <a:xfrm>
            <a:off x="989400" y="395289"/>
            <a:ext cx="10213200" cy="631786"/>
          </a:xfrm>
        </p:spPr>
        <p:txBody>
          <a:bodyPr>
            <a:noAutofit/>
          </a:bodyPr>
          <a:lstStyle/>
          <a:p>
            <a:r>
              <a:rPr lang="en-GB" sz="4400" dirty="0"/>
              <a:t>Problem: How do I add a Player Sprite in Unity?</a:t>
            </a:r>
          </a:p>
        </p:txBody>
      </p:sp>
      <p:sp>
        <p:nvSpPr>
          <p:cNvPr id="6" name="Content Placeholder 2">
            <a:extLst>
              <a:ext uri="{FF2B5EF4-FFF2-40B4-BE49-F238E27FC236}">
                <a16:creationId xmlns:a16="http://schemas.microsoft.com/office/drawing/2014/main" id="{E658D585-CC69-2AA3-7CE9-9063632A405E}"/>
              </a:ext>
            </a:extLst>
          </p:cNvPr>
          <p:cNvSpPr txBox="1">
            <a:spLocks/>
          </p:cNvSpPr>
          <p:nvPr/>
        </p:nvSpPr>
        <p:spPr>
          <a:xfrm>
            <a:off x="303134" y="1231169"/>
            <a:ext cx="11624706" cy="1021233"/>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solidFill>
                  <a:schemeClr val="tx1">
                    <a:lumMod val="95000"/>
                    <a:lumOff val="5000"/>
                    <a:alpha val="60000"/>
                  </a:schemeClr>
                </a:solidFill>
              </a:rPr>
              <a:t>There is a downside however, because the GameObjects will need to have their components connected together, either through the Editor or by code. For example, to ensure that a Particle Effect is activated when an object is hit. GameObjects also need to communicate with other GameObjects and initiate actions or behaviours in other GameObjects as a result. For example, a missile GameObject hitting an NPC GameObject must destroy itself and cause damage to the NPC.</a:t>
            </a:r>
          </a:p>
          <a:p>
            <a:pPr lvl="1">
              <a:lnSpc>
                <a:spcPct val="100000"/>
              </a:lnSpc>
            </a:pPr>
            <a:endParaRPr lang="en-GB" sz="1400" i="0" dirty="0"/>
          </a:p>
        </p:txBody>
      </p:sp>
      <p:sp>
        <p:nvSpPr>
          <p:cNvPr id="3" name="Content Placeholder 2">
            <a:extLst>
              <a:ext uri="{FF2B5EF4-FFF2-40B4-BE49-F238E27FC236}">
                <a16:creationId xmlns:a16="http://schemas.microsoft.com/office/drawing/2014/main" id="{FE088B32-B549-4A9B-7469-1B725739AEEE}"/>
              </a:ext>
            </a:extLst>
          </p:cNvPr>
          <p:cNvSpPr txBox="1">
            <a:spLocks/>
          </p:cNvSpPr>
          <p:nvPr/>
        </p:nvSpPr>
        <p:spPr>
          <a:xfrm>
            <a:off x="303134" y="2252402"/>
            <a:ext cx="11842496" cy="2418277"/>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GB" sz="1400" dirty="0"/>
              <a:t>1.4 Adding a Sprite from a Sprite Sheet</a:t>
            </a:r>
          </a:p>
          <a:p>
            <a:pPr lvl="1">
              <a:lnSpc>
                <a:spcPct val="110000"/>
              </a:lnSpc>
            </a:pPr>
            <a:r>
              <a:rPr lang="en-GB" sz="1400" i="0" dirty="0"/>
              <a:t>We have added a single sprite from a single image, but what about a sprite from a Texture Atlas (also referred to as a Sprite Sheet)?</a:t>
            </a:r>
          </a:p>
          <a:p>
            <a:pPr lvl="1">
              <a:lnSpc>
                <a:spcPct val="110000"/>
              </a:lnSpc>
            </a:pPr>
            <a:r>
              <a:rPr lang="en-GB" sz="1400" i="0" dirty="0"/>
              <a:t>	</a:t>
            </a:r>
            <a:r>
              <a:rPr lang="en-GB" sz="1400" dirty="0"/>
              <a:t>Wow there, what’s a Texture Altas?</a:t>
            </a:r>
            <a:endParaRPr lang="en-GB" sz="1400" i="0" dirty="0"/>
          </a:p>
          <a:p>
            <a:pPr lvl="1">
              <a:lnSpc>
                <a:spcPct val="110000"/>
              </a:lnSpc>
            </a:pPr>
            <a:r>
              <a:rPr lang="en-GB" sz="1400" i="0" dirty="0"/>
              <a:t>	Back in the days of the ZX Spectrum, graphics were designed on graph paper and then coded using hex values converted to decimal. By the time of the 16bit era, interfaces and art packages for drawing sprites were more commonly used, such as </a:t>
            </a:r>
            <a:r>
              <a:rPr lang="en-GB" sz="1400" dirty="0"/>
              <a:t>Degas Elite </a:t>
            </a:r>
            <a:r>
              <a:rPr lang="en-GB" sz="1400" i="0" dirty="0"/>
              <a:t>on the Atari ST and Commadore Amiga.</a:t>
            </a:r>
          </a:p>
          <a:p>
            <a:pPr lvl="1">
              <a:lnSpc>
                <a:spcPct val="110000"/>
              </a:lnSpc>
            </a:pPr>
            <a:r>
              <a:rPr lang="en-GB" sz="1400" i="0" dirty="0"/>
              <a:t>The advantage of using a Texture Atlas is the difference on memory between loading in a lot of individual sprites and one single sheet with all the sprites on it.</a:t>
            </a:r>
          </a:p>
          <a:p>
            <a:pPr marL="0" indent="0">
              <a:lnSpc>
                <a:spcPct val="110000"/>
              </a:lnSpc>
              <a:buNone/>
            </a:pPr>
            <a:endParaRPr lang="en-GB" sz="1400" dirty="0"/>
          </a:p>
        </p:txBody>
      </p:sp>
      <p:pic>
        <p:nvPicPr>
          <p:cNvPr id="9" name="Picture 8">
            <a:extLst>
              <a:ext uri="{FF2B5EF4-FFF2-40B4-BE49-F238E27FC236}">
                <a16:creationId xmlns:a16="http://schemas.microsoft.com/office/drawing/2014/main" id="{92B5BB67-92F4-92E0-4575-F9FBC7DC7291}"/>
              </a:ext>
            </a:extLst>
          </p:cNvPr>
          <p:cNvPicPr>
            <a:picLocks noChangeAspect="1"/>
          </p:cNvPicPr>
          <p:nvPr/>
        </p:nvPicPr>
        <p:blipFill rotWithShape="1">
          <a:blip r:embed="rId2"/>
          <a:srcRect l="6541" t="9821" r="3797" b="6399"/>
          <a:stretch/>
        </p:blipFill>
        <p:spPr>
          <a:xfrm>
            <a:off x="9017662" y="4454524"/>
            <a:ext cx="2910178" cy="1621471"/>
          </a:xfrm>
          <a:prstGeom prst="rect">
            <a:avLst/>
          </a:prstGeom>
        </p:spPr>
      </p:pic>
      <p:graphicFrame>
        <p:nvGraphicFramePr>
          <p:cNvPr id="10" name="Table 9">
            <a:extLst>
              <a:ext uri="{FF2B5EF4-FFF2-40B4-BE49-F238E27FC236}">
                <a16:creationId xmlns:a16="http://schemas.microsoft.com/office/drawing/2014/main" id="{78907485-E93F-507D-8651-2D14667A2B0C}"/>
              </a:ext>
            </a:extLst>
          </p:cNvPr>
          <p:cNvGraphicFramePr>
            <a:graphicFrameLocks noGrp="1"/>
          </p:cNvGraphicFramePr>
          <p:nvPr>
            <p:extLst>
              <p:ext uri="{D42A27DB-BD31-4B8C-83A1-F6EECF244321}">
                <p14:modId xmlns:p14="http://schemas.microsoft.com/office/powerpoint/2010/main" val="557619379"/>
              </p:ext>
            </p:extLst>
          </p:nvPr>
        </p:nvGraphicFramePr>
        <p:xfrm>
          <a:off x="7737501" y="6152830"/>
          <a:ext cx="4190339" cy="426720"/>
        </p:xfrm>
        <a:graphic>
          <a:graphicData uri="http://schemas.openxmlformats.org/drawingml/2006/table">
            <a:tbl>
              <a:tblPr firstRow="1" bandRow="1">
                <a:tableStyleId>{073A0DAA-6AF3-43AB-8588-CEC1D06C72B9}</a:tableStyleId>
              </a:tblPr>
              <a:tblGrid>
                <a:gridCol w="534953">
                  <a:extLst>
                    <a:ext uri="{9D8B030D-6E8A-4147-A177-3AD203B41FA5}">
                      <a16:colId xmlns:a16="http://schemas.microsoft.com/office/drawing/2014/main" val="2225229089"/>
                    </a:ext>
                  </a:extLst>
                </a:gridCol>
                <a:gridCol w="522198">
                  <a:extLst>
                    <a:ext uri="{9D8B030D-6E8A-4147-A177-3AD203B41FA5}">
                      <a16:colId xmlns:a16="http://schemas.microsoft.com/office/drawing/2014/main" val="3127668378"/>
                    </a:ext>
                  </a:extLst>
                </a:gridCol>
                <a:gridCol w="522198">
                  <a:extLst>
                    <a:ext uri="{9D8B030D-6E8A-4147-A177-3AD203B41FA5}">
                      <a16:colId xmlns:a16="http://schemas.microsoft.com/office/drawing/2014/main" val="2427267219"/>
                    </a:ext>
                  </a:extLst>
                </a:gridCol>
                <a:gridCol w="522198">
                  <a:extLst>
                    <a:ext uri="{9D8B030D-6E8A-4147-A177-3AD203B41FA5}">
                      <a16:colId xmlns:a16="http://schemas.microsoft.com/office/drawing/2014/main" val="2981184979"/>
                    </a:ext>
                  </a:extLst>
                </a:gridCol>
                <a:gridCol w="522198">
                  <a:extLst>
                    <a:ext uri="{9D8B030D-6E8A-4147-A177-3AD203B41FA5}">
                      <a16:colId xmlns:a16="http://schemas.microsoft.com/office/drawing/2014/main" val="1401336809"/>
                    </a:ext>
                  </a:extLst>
                </a:gridCol>
                <a:gridCol w="522198">
                  <a:extLst>
                    <a:ext uri="{9D8B030D-6E8A-4147-A177-3AD203B41FA5}">
                      <a16:colId xmlns:a16="http://schemas.microsoft.com/office/drawing/2014/main" val="3444071711"/>
                    </a:ext>
                  </a:extLst>
                </a:gridCol>
                <a:gridCol w="522198">
                  <a:extLst>
                    <a:ext uri="{9D8B030D-6E8A-4147-A177-3AD203B41FA5}">
                      <a16:colId xmlns:a16="http://schemas.microsoft.com/office/drawing/2014/main" val="299572412"/>
                    </a:ext>
                  </a:extLst>
                </a:gridCol>
                <a:gridCol w="522198">
                  <a:extLst>
                    <a:ext uri="{9D8B030D-6E8A-4147-A177-3AD203B41FA5}">
                      <a16:colId xmlns:a16="http://schemas.microsoft.com/office/drawing/2014/main" val="11004085"/>
                    </a:ext>
                  </a:extLst>
                </a:gridCol>
              </a:tblGrid>
              <a:tr h="144924">
                <a:tc>
                  <a:txBody>
                    <a:bodyPr/>
                    <a:lstStyle/>
                    <a:p>
                      <a:pPr algn="ctr"/>
                      <a:r>
                        <a:rPr lang="en-GB" sz="800" dirty="0"/>
                        <a:t>Digit 1</a:t>
                      </a:r>
                    </a:p>
                  </a:txBody>
                  <a:tcPr/>
                </a:tc>
                <a:tc>
                  <a:txBody>
                    <a:bodyPr/>
                    <a:lstStyle/>
                    <a:p>
                      <a:pPr algn="ctr"/>
                      <a:r>
                        <a:rPr lang="en-GB" sz="800" dirty="0"/>
                        <a:t>Digit 2</a:t>
                      </a:r>
                    </a:p>
                  </a:txBody>
                  <a:tcPr/>
                </a:tc>
                <a:tc>
                  <a:txBody>
                    <a:bodyPr/>
                    <a:lstStyle/>
                    <a:p>
                      <a:pPr algn="ctr"/>
                      <a:r>
                        <a:rPr lang="en-GB" sz="800" dirty="0"/>
                        <a:t>Digit 3</a:t>
                      </a:r>
                    </a:p>
                  </a:txBody>
                  <a:tcPr/>
                </a:tc>
                <a:tc>
                  <a:txBody>
                    <a:bodyPr/>
                    <a:lstStyle/>
                    <a:p>
                      <a:pPr algn="ctr"/>
                      <a:r>
                        <a:rPr lang="en-GB" sz="800" dirty="0"/>
                        <a:t>Digit 4 </a:t>
                      </a:r>
                    </a:p>
                  </a:txBody>
                  <a:tcPr/>
                </a:tc>
                <a:tc>
                  <a:txBody>
                    <a:bodyPr/>
                    <a:lstStyle/>
                    <a:p>
                      <a:pPr algn="ctr"/>
                      <a:r>
                        <a:rPr lang="en-GB" sz="800" dirty="0"/>
                        <a:t>Digit 5</a:t>
                      </a:r>
                    </a:p>
                  </a:txBody>
                  <a:tcPr/>
                </a:tc>
                <a:tc>
                  <a:txBody>
                    <a:bodyPr/>
                    <a:lstStyle/>
                    <a:p>
                      <a:pPr algn="ctr"/>
                      <a:r>
                        <a:rPr lang="en-GB" sz="800" dirty="0"/>
                        <a:t>Digit 6</a:t>
                      </a:r>
                    </a:p>
                  </a:txBody>
                  <a:tcPr/>
                </a:tc>
                <a:tc>
                  <a:txBody>
                    <a:bodyPr/>
                    <a:lstStyle/>
                    <a:p>
                      <a:pPr algn="ctr"/>
                      <a:r>
                        <a:rPr lang="en-GB" sz="800" dirty="0"/>
                        <a:t>Digit 7</a:t>
                      </a:r>
                    </a:p>
                  </a:txBody>
                  <a:tcPr/>
                </a:tc>
                <a:tc>
                  <a:txBody>
                    <a:bodyPr/>
                    <a:lstStyle/>
                    <a:p>
                      <a:pPr algn="ctr"/>
                      <a:r>
                        <a:rPr lang="en-GB" sz="800" dirty="0"/>
                        <a:t>Digit 8</a:t>
                      </a:r>
                    </a:p>
                  </a:txBody>
                  <a:tcPr/>
                </a:tc>
                <a:extLst>
                  <a:ext uri="{0D108BD9-81ED-4DB2-BD59-A6C34878D82A}">
                    <a16:rowId xmlns:a16="http://schemas.microsoft.com/office/drawing/2014/main" val="2639602920"/>
                  </a:ext>
                </a:extLst>
              </a:tr>
              <a:tr h="144924">
                <a:tc>
                  <a:txBody>
                    <a:bodyPr/>
                    <a:lstStyle/>
                    <a:p>
                      <a:pPr algn="ctr"/>
                      <a:r>
                        <a:rPr lang="en-GB" sz="800" dirty="0"/>
                        <a:t>1=1</a:t>
                      </a:r>
                    </a:p>
                  </a:txBody>
                  <a:tcPr/>
                </a:tc>
                <a:tc>
                  <a:txBody>
                    <a:bodyPr/>
                    <a:lstStyle/>
                    <a:p>
                      <a:pPr algn="ctr"/>
                      <a:r>
                        <a:rPr lang="en-GB" sz="800" dirty="0"/>
                        <a:t>1=2</a:t>
                      </a:r>
                    </a:p>
                  </a:txBody>
                  <a:tcPr/>
                </a:tc>
                <a:tc>
                  <a:txBody>
                    <a:bodyPr/>
                    <a:lstStyle/>
                    <a:p>
                      <a:pPr algn="ctr"/>
                      <a:r>
                        <a:rPr lang="en-GB" sz="800" dirty="0"/>
                        <a:t>1=4</a:t>
                      </a:r>
                    </a:p>
                  </a:txBody>
                  <a:tcPr/>
                </a:tc>
                <a:tc>
                  <a:txBody>
                    <a:bodyPr/>
                    <a:lstStyle/>
                    <a:p>
                      <a:pPr algn="ctr"/>
                      <a:r>
                        <a:rPr lang="en-GB" sz="800" dirty="0"/>
                        <a:t>1=8</a:t>
                      </a:r>
                    </a:p>
                  </a:txBody>
                  <a:tcPr/>
                </a:tc>
                <a:tc>
                  <a:txBody>
                    <a:bodyPr/>
                    <a:lstStyle/>
                    <a:p>
                      <a:pPr algn="ctr"/>
                      <a:r>
                        <a:rPr lang="en-GB" sz="800" dirty="0"/>
                        <a:t>1=16</a:t>
                      </a:r>
                    </a:p>
                  </a:txBody>
                  <a:tcPr/>
                </a:tc>
                <a:tc>
                  <a:txBody>
                    <a:bodyPr/>
                    <a:lstStyle/>
                    <a:p>
                      <a:pPr algn="ctr"/>
                      <a:r>
                        <a:rPr lang="en-GB" sz="800" dirty="0"/>
                        <a:t>1=32</a:t>
                      </a:r>
                    </a:p>
                  </a:txBody>
                  <a:tcPr/>
                </a:tc>
                <a:tc>
                  <a:txBody>
                    <a:bodyPr/>
                    <a:lstStyle/>
                    <a:p>
                      <a:pPr algn="ctr"/>
                      <a:r>
                        <a:rPr lang="en-GB" sz="800" dirty="0"/>
                        <a:t>1=64</a:t>
                      </a:r>
                    </a:p>
                  </a:txBody>
                  <a:tcPr/>
                </a:tc>
                <a:tc>
                  <a:txBody>
                    <a:bodyPr/>
                    <a:lstStyle/>
                    <a:p>
                      <a:pPr algn="ctr"/>
                      <a:r>
                        <a:rPr lang="en-GB" sz="800" dirty="0"/>
                        <a:t>1=128</a:t>
                      </a:r>
                    </a:p>
                  </a:txBody>
                  <a:tcPr/>
                </a:tc>
                <a:extLst>
                  <a:ext uri="{0D108BD9-81ED-4DB2-BD59-A6C34878D82A}">
                    <a16:rowId xmlns:a16="http://schemas.microsoft.com/office/drawing/2014/main" val="1210136096"/>
                  </a:ext>
                </a:extLst>
              </a:tr>
            </a:tbl>
          </a:graphicData>
        </a:graphic>
      </p:graphicFrame>
      <p:sp>
        <p:nvSpPr>
          <p:cNvPr id="11" name="Content Placeholder 2">
            <a:extLst>
              <a:ext uri="{FF2B5EF4-FFF2-40B4-BE49-F238E27FC236}">
                <a16:creationId xmlns:a16="http://schemas.microsoft.com/office/drawing/2014/main" id="{75F3C2F3-9220-FCDA-4D22-78DD3EC64DFC}"/>
              </a:ext>
            </a:extLst>
          </p:cNvPr>
          <p:cNvSpPr txBox="1">
            <a:spLocks/>
          </p:cNvSpPr>
          <p:nvPr/>
        </p:nvSpPr>
        <p:spPr>
          <a:xfrm>
            <a:off x="303134" y="4747514"/>
            <a:ext cx="8634132" cy="1172308"/>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Doing this in Unity is fairly straightforward, as the built-in tools do a lot of the work for us. The downside is that we need to learn those tools. If we were building our own engine for our game, we could set a standard for our sprite sheets and our assets to conform to it.</a:t>
            </a:r>
          </a:p>
          <a:p>
            <a:pPr lvl="1">
              <a:lnSpc>
                <a:spcPct val="100000"/>
              </a:lnSpc>
            </a:pPr>
            <a:r>
              <a:rPr lang="en-GB" sz="1400" i="0" dirty="0"/>
              <a:t>Sometimes what can seem to be a flexible workflow can in practice create more complexity! </a:t>
            </a:r>
          </a:p>
          <a:p>
            <a:pPr lvl="1">
              <a:lnSpc>
                <a:spcPct val="100000"/>
              </a:lnSpc>
            </a:pPr>
            <a:endParaRPr lang="en-GB" sz="1400" i="0" dirty="0"/>
          </a:p>
        </p:txBody>
      </p:sp>
      <p:sp>
        <p:nvSpPr>
          <p:cNvPr id="4" name="Content Placeholder 2">
            <a:extLst>
              <a:ext uri="{FF2B5EF4-FFF2-40B4-BE49-F238E27FC236}">
                <a16:creationId xmlns:a16="http://schemas.microsoft.com/office/drawing/2014/main" id="{24A02789-7FD8-ED55-68B2-52B2EDB0A54B}"/>
              </a:ext>
            </a:extLst>
          </p:cNvPr>
          <p:cNvSpPr txBox="1">
            <a:spLocks/>
          </p:cNvSpPr>
          <p:nvPr/>
        </p:nvSpPr>
        <p:spPr>
          <a:xfrm>
            <a:off x="303134" y="5785805"/>
            <a:ext cx="7353971" cy="1027745"/>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Let’s start by importing the sprite sheet we will use for our Player. For reasons best left to the imaginations of our players, it’s a Ninja (</a:t>
            </a:r>
            <a:r>
              <a:rPr lang="en-GB" sz="1400" b="1" i="0" dirty="0"/>
              <a:t>NinjaSpriteSheet.png</a:t>
            </a:r>
            <a:r>
              <a:rPr lang="en-GB" sz="1400" i="0" dirty="0"/>
              <a:t> and it should be in the folder on Moodle marked </a:t>
            </a:r>
            <a:r>
              <a:rPr lang="en-GB" sz="1400" b="1" i="0" dirty="0"/>
              <a:t>EndlessRunnerResources</a:t>
            </a:r>
            <a:r>
              <a:rPr lang="en-GB" sz="1400" i="0" dirty="0"/>
              <a:t>).</a:t>
            </a:r>
          </a:p>
          <a:p>
            <a:pPr lvl="1">
              <a:lnSpc>
                <a:spcPct val="100000"/>
              </a:lnSpc>
            </a:pPr>
            <a:endParaRPr lang="en-GB" sz="1400" i="0" dirty="0"/>
          </a:p>
        </p:txBody>
      </p:sp>
    </p:spTree>
    <p:extLst>
      <p:ext uri="{BB962C8B-B14F-4D97-AF65-F5344CB8AC3E}">
        <p14:creationId xmlns:p14="http://schemas.microsoft.com/office/powerpoint/2010/main" val="140989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6BDB-89BA-BDFB-8CDC-EAA04C6DC2FB}"/>
              </a:ext>
            </a:extLst>
          </p:cNvPr>
          <p:cNvSpPr>
            <a:spLocks noGrp="1"/>
          </p:cNvSpPr>
          <p:nvPr>
            <p:ph type="title"/>
          </p:nvPr>
        </p:nvSpPr>
        <p:spPr>
          <a:xfrm>
            <a:off x="989400" y="395289"/>
            <a:ext cx="10213200" cy="631786"/>
          </a:xfrm>
        </p:spPr>
        <p:txBody>
          <a:bodyPr>
            <a:noAutofit/>
          </a:bodyPr>
          <a:lstStyle/>
          <a:p>
            <a:r>
              <a:rPr lang="en-GB" sz="4400" dirty="0"/>
              <a:t>Problem: How do I add a Player Sprite in Unity?</a:t>
            </a:r>
          </a:p>
        </p:txBody>
      </p:sp>
      <p:sp>
        <p:nvSpPr>
          <p:cNvPr id="4" name="Content Placeholder 2">
            <a:extLst>
              <a:ext uri="{FF2B5EF4-FFF2-40B4-BE49-F238E27FC236}">
                <a16:creationId xmlns:a16="http://schemas.microsoft.com/office/drawing/2014/main" id="{4417E753-8879-44A1-E83C-338E46E956E5}"/>
              </a:ext>
            </a:extLst>
          </p:cNvPr>
          <p:cNvSpPr txBox="1">
            <a:spLocks/>
          </p:cNvSpPr>
          <p:nvPr/>
        </p:nvSpPr>
        <p:spPr>
          <a:xfrm>
            <a:off x="0" y="1025450"/>
            <a:ext cx="12192000" cy="48361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1.5 Slicing the Sprite Sheets with The Sprite Editor</a:t>
            </a:r>
          </a:p>
        </p:txBody>
      </p:sp>
      <p:sp>
        <p:nvSpPr>
          <p:cNvPr id="5" name="Content Placeholder 2">
            <a:extLst>
              <a:ext uri="{FF2B5EF4-FFF2-40B4-BE49-F238E27FC236}">
                <a16:creationId xmlns:a16="http://schemas.microsoft.com/office/drawing/2014/main" id="{7AABAEBA-A41D-5E39-94AD-47178BD9F6F8}"/>
              </a:ext>
            </a:extLst>
          </p:cNvPr>
          <p:cNvSpPr txBox="1">
            <a:spLocks/>
          </p:cNvSpPr>
          <p:nvPr/>
        </p:nvSpPr>
        <p:spPr>
          <a:xfrm>
            <a:off x="0" y="1452195"/>
            <a:ext cx="12192000" cy="1441398"/>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Slicing is the process of defining which parts of the Sprite Sheet contain individual sprites. Unity can do this in two ways: Automatic and Manual. Automatic assumes that the sprites are ordered in a regular pattern, Manual allows for more irregular ordering.</a:t>
            </a:r>
          </a:p>
          <a:p>
            <a:pPr lvl="1">
              <a:lnSpc>
                <a:spcPct val="100000"/>
              </a:lnSpc>
            </a:pPr>
            <a:endParaRPr lang="en-GB" sz="1400" i="0" dirty="0"/>
          </a:p>
          <a:p>
            <a:pPr lvl="1">
              <a:lnSpc>
                <a:spcPct val="100000"/>
              </a:lnSpc>
            </a:pPr>
            <a:r>
              <a:rPr lang="en-GB" sz="1400" i="0" dirty="0"/>
              <a:t>The first step is the same as we did for our Boulder, but as we are dealing with multiple sprites and not a single sprite, we need to change Sprite Mode to Multiple.</a:t>
            </a:r>
          </a:p>
          <a:p>
            <a:pPr lvl="1">
              <a:lnSpc>
                <a:spcPct val="100000"/>
              </a:lnSpc>
            </a:pPr>
            <a:endParaRPr lang="en-GB" sz="1400" i="0" dirty="0"/>
          </a:p>
        </p:txBody>
      </p:sp>
      <p:pic>
        <p:nvPicPr>
          <p:cNvPr id="6" name="Picture 5">
            <a:extLst>
              <a:ext uri="{FF2B5EF4-FFF2-40B4-BE49-F238E27FC236}">
                <a16:creationId xmlns:a16="http://schemas.microsoft.com/office/drawing/2014/main" id="{ED6A4D87-BA22-0C54-59B7-6845BD60AFDD}"/>
              </a:ext>
            </a:extLst>
          </p:cNvPr>
          <p:cNvPicPr>
            <a:picLocks noChangeAspect="1"/>
          </p:cNvPicPr>
          <p:nvPr/>
        </p:nvPicPr>
        <p:blipFill rotWithShape="1">
          <a:blip r:embed="rId2"/>
          <a:srcRect l="748" r="1764" b="58559"/>
          <a:stretch/>
        </p:blipFill>
        <p:spPr>
          <a:xfrm>
            <a:off x="8095488" y="2504747"/>
            <a:ext cx="3926374" cy="1525178"/>
          </a:xfrm>
          <a:prstGeom prst="rect">
            <a:avLst/>
          </a:prstGeom>
        </p:spPr>
      </p:pic>
      <p:sp>
        <p:nvSpPr>
          <p:cNvPr id="7" name="TextBox 6">
            <a:extLst>
              <a:ext uri="{FF2B5EF4-FFF2-40B4-BE49-F238E27FC236}">
                <a16:creationId xmlns:a16="http://schemas.microsoft.com/office/drawing/2014/main" id="{CB1E98C7-D5DF-CE76-CE35-4D0466F22CED}"/>
              </a:ext>
            </a:extLst>
          </p:cNvPr>
          <p:cNvSpPr txBox="1"/>
          <p:nvPr/>
        </p:nvSpPr>
        <p:spPr>
          <a:xfrm>
            <a:off x="8095488" y="4014128"/>
            <a:ext cx="3926374" cy="338554"/>
          </a:xfrm>
          <a:prstGeom prst="rect">
            <a:avLst/>
          </a:prstGeom>
          <a:noFill/>
        </p:spPr>
        <p:txBody>
          <a:bodyPr wrap="square" rtlCol="0">
            <a:spAutoFit/>
          </a:bodyPr>
          <a:lstStyle/>
          <a:p>
            <a:r>
              <a:rPr lang="en-GB" sz="800" spc="50" dirty="0">
                <a:solidFill>
                  <a:srgbClr val="000000">
                    <a:alpha val="60000"/>
                  </a:srgbClr>
                </a:solidFill>
                <a:latin typeface="Avenir Next LT Pro"/>
              </a:rPr>
              <a:t>Figure 1.12: Screenshot: Player sprite settings – Note the Sprite Editor button bottom right.</a:t>
            </a:r>
            <a:endParaRPr lang="en-GB" sz="800" dirty="0"/>
          </a:p>
        </p:txBody>
      </p:sp>
      <p:sp>
        <p:nvSpPr>
          <p:cNvPr id="8" name="Content Placeholder 2">
            <a:extLst>
              <a:ext uri="{FF2B5EF4-FFF2-40B4-BE49-F238E27FC236}">
                <a16:creationId xmlns:a16="http://schemas.microsoft.com/office/drawing/2014/main" id="{DD8C6F69-651A-6258-36A6-86727C13195C}"/>
              </a:ext>
            </a:extLst>
          </p:cNvPr>
          <p:cNvSpPr txBox="1">
            <a:spLocks/>
          </p:cNvSpPr>
          <p:nvPr/>
        </p:nvSpPr>
        <p:spPr>
          <a:xfrm>
            <a:off x="0" y="2830564"/>
            <a:ext cx="8046720" cy="877824"/>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Open the Sprite Editor to start working with the sprite. With the sprite sheet selected in the Project Window, click the Sprite Editor button. This will launch the Sprite Editor Tool.</a:t>
            </a:r>
          </a:p>
          <a:p>
            <a:pPr lvl="1">
              <a:lnSpc>
                <a:spcPct val="100000"/>
              </a:lnSpc>
            </a:pPr>
            <a:endParaRPr lang="en-GB" sz="1400" i="0" dirty="0"/>
          </a:p>
          <a:p>
            <a:pPr lvl="1">
              <a:lnSpc>
                <a:spcPct val="100000"/>
              </a:lnSpc>
            </a:pPr>
            <a:endParaRPr lang="en-GB" sz="1400" i="0" dirty="0"/>
          </a:p>
        </p:txBody>
      </p:sp>
      <p:sp>
        <p:nvSpPr>
          <p:cNvPr id="9" name="Content Placeholder 2">
            <a:extLst>
              <a:ext uri="{FF2B5EF4-FFF2-40B4-BE49-F238E27FC236}">
                <a16:creationId xmlns:a16="http://schemas.microsoft.com/office/drawing/2014/main" id="{556634BA-1B6A-948C-7C76-B29D46E9354A}"/>
              </a:ext>
            </a:extLst>
          </p:cNvPr>
          <p:cNvSpPr txBox="1">
            <a:spLocks/>
          </p:cNvSpPr>
          <p:nvPr/>
        </p:nvSpPr>
        <p:spPr>
          <a:xfrm>
            <a:off x="0" y="3750733"/>
            <a:ext cx="8046720" cy="48361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1.5.1 The Sprite Editor - Manual Slicing</a:t>
            </a:r>
          </a:p>
        </p:txBody>
      </p:sp>
      <p:sp>
        <p:nvSpPr>
          <p:cNvPr id="10" name="Content Placeholder 2">
            <a:extLst>
              <a:ext uri="{FF2B5EF4-FFF2-40B4-BE49-F238E27FC236}">
                <a16:creationId xmlns:a16="http://schemas.microsoft.com/office/drawing/2014/main" id="{54018005-19BB-243E-D7FC-C50053AC9E03}"/>
              </a:ext>
            </a:extLst>
          </p:cNvPr>
          <p:cNvSpPr txBox="1">
            <a:spLocks/>
          </p:cNvSpPr>
          <p:nvPr/>
        </p:nvSpPr>
        <p:spPr>
          <a:xfrm>
            <a:off x="0" y="4276694"/>
            <a:ext cx="9088386" cy="1031951"/>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We are </a:t>
            </a:r>
            <a:r>
              <a:rPr lang="en-GB" sz="1400" b="1" i="0" dirty="0"/>
              <a:t>not</a:t>
            </a:r>
            <a:r>
              <a:rPr lang="en-GB" sz="1400" i="0" dirty="0"/>
              <a:t> going to use Manual Slicing for this sheet as it is more of a dope sheet with the animations arranged in rows. The Manual Slicing method allows us to create our own slices and size them, arrange them and name them. If you’re not happy and want to start over, you can also Revert what you have done. If not, hit Apply.</a:t>
            </a:r>
          </a:p>
          <a:p>
            <a:pPr lvl="1">
              <a:lnSpc>
                <a:spcPct val="100000"/>
              </a:lnSpc>
            </a:pPr>
            <a:endParaRPr lang="en-GB" sz="1400" i="0" dirty="0"/>
          </a:p>
          <a:p>
            <a:pPr lvl="1">
              <a:lnSpc>
                <a:spcPct val="100000"/>
              </a:lnSpc>
            </a:pPr>
            <a:endParaRPr lang="en-GB" sz="1400" i="0" dirty="0"/>
          </a:p>
        </p:txBody>
      </p:sp>
      <p:pic>
        <p:nvPicPr>
          <p:cNvPr id="12" name="Picture 11">
            <a:extLst>
              <a:ext uri="{FF2B5EF4-FFF2-40B4-BE49-F238E27FC236}">
                <a16:creationId xmlns:a16="http://schemas.microsoft.com/office/drawing/2014/main" id="{29C38910-470D-CB4B-51A8-FDF1BE91D440}"/>
              </a:ext>
            </a:extLst>
          </p:cNvPr>
          <p:cNvPicPr>
            <a:picLocks noChangeAspect="1"/>
          </p:cNvPicPr>
          <p:nvPr/>
        </p:nvPicPr>
        <p:blipFill>
          <a:blip r:embed="rId3"/>
          <a:stretch>
            <a:fillRect/>
          </a:stretch>
        </p:blipFill>
        <p:spPr>
          <a:xfrm>
            <a:off x="9173455" y="4373854"/>
            <a:ext cx="2933476" cy="1978202"/>
          </a:xfrm>
          <a:prstGeom prst="rect">
            <a:avLst/>
          </a:prstGeom>
        </p:spPr>
      </p:pic>
      <p:sp>
        <p:nvSpPr>
          <p:cNvPr id="13" name="TextBox 12">
            <a:extLst>
              <a:ext uri="{FF2B5EF4-FFF2-40B4-BE49-F238E27FC236}">
                <a16:creationId xmlns:a16="http://schemas.microsoft.com/office/drawing/2014/main" id="{6FB7A3AF-E1FE-A85D-2962-8364684A5016}"/>
              </a:ext>
            </a:extLst>
          </p:cNvPr>
          <p:cNvSpPr txBox="1"/>
          <p:nvPr/>
        </p:nvSpPr>
        <p:spPr>
          <a:xfrm>
            <a:off x="9088386" y="6352056"/>
            <a:ext cx="3103614" cy="461665"/>
          </a:xfrm>
          <a:prstGeom prst="rect">
            <a:avLst/>
          </a:prstGeom>
          <a:noFill/>
        </p:spPr>
        <p:txBody>
          <a:bodyPr wrap="square" rtlCol="0">
            <a:spAutoFit/>
          </a:bodyPr>
          <a:lstStyle/>
          <a:p>
            <a:r>
              <a:rPr lang="en-GB" sz="800" spc="50" dirty="0">
                <a:solidFill>
                  <a:srgbClr val="000000">
                    <a:alpha val="60000"/>
                  </a:srgbClr>
                </a:solidFill>
                <a:latin typeface="Avenir Next LT Pro"/>
              </a:rPr>
              <a:t>Figure 1.13: Screenshot: Sprite sheet with non-uniform sprites. This would need to be animated by Unity’s animation system (From Pereira).</a:t>
            </a:r>
            <a:endParaRPr lang="en-GB" sz="800" dirty="0"/>
          </a:p>
        </p:txBody>
      </p:sp>
      <p:sp>
        <p:nvSpPr>
          <p:cNvPr id="14" name="Content Placeholder 2">
            <a:extLst>
              <a:ext uri="{FF2B5EF4-FFF2-40B4-BE49-F238E27FC236}">
                <a16:creationId xmlns:a16="http://schemas.microsoft.com/office/drawing/2014/main" id="{6C510BF4-98A8-2873-D5B1-782DBB9B29FD}"/>
              </a:ext>
            </a:extLst>
          </p:cNvPr>
          <p:cNvSpPr txBox="1">
            <a:spLocks/>
          </p:cNvSpPr>
          <p:nvPr/>
        </p:nvSpPr>
        <p:spPr>
          <a:xfrm>
            <a:off x="0" y="5277337"/>
            <a:ext cx="9088386" cy="48361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1.5.2 The Sprite Editor - Automatic Slicing</a:t>
            </a:r>
          </a:p>
        </p:txBody>
      </p:sp>
      <p:sp>
        <p:nvSpPr>
          <p:cNvPr id="15" name="Content Placeholder 2">
            <a:extLst>
              <a:ext uri="{FF2B5EF4-FFF2-40B4-BE49-F238E27FC236}">
                <a16:creationId xmlns:a16="http://schemas.microsoft.com/office/drawing/2014/main" id="{51F5B8BC-BA33-0728-35AB-FF44A276A795}"/>
              </a:ext>
            </a:extLst>
          </p:cNvPr>
          <p:cNvSpPr txBox="1">
            <a:spLocks/>
          </p:cNvSpPr>
          <p:nvPr/>
        </p:nvSpPr>
        <p:spPr>
          <a:xfrm>
            <a:off x="0" y="5735783"/>
            <a:ext cx="9088386" cy="1122217"/>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There are various forms of automatic slicing in Unity. The first flavour of ‘Automatic’ best-fits a rectangle to a sprite, assuming that whatever isn’t transparent is part of the sprite. In case of artifacts that we don’t want to include, we can set Minimum Size to prevent these being included.</a:t>
            </a:r>
          </a:p>
          <a:p>
            <a:pPr lvl="1">
              <a:lnSpc>
                <a:spcPct val="100000"/>
              </a:lnSpc>
            </a:pPr>
            <a:r>
              <a:rPr lang="en-GB" sz="1400" i="0" dirty="0"/>
              <a:t> </a:t>
            </a:r>
          </a:p>
          <a:p>
            <a:pPr lvl="1">
              <a:lnSpc>
                <a:spcPct val="100000"/>
              </a:lnSpc>
            </a:pPr>
            <a:endParaRPr lang="en-GB" sz="1400" i="0" dirty="0"/>
          </a:p>
          <a:p>
            <a:pPr lvl="1">
              <a:lnSpc>
                <a:spcPct val="100000"/>
              </a:lnSpc>
            </a:pPr>
            <a:endParaRPr lang="en-GB" sz="1400" i="0" dirty="0"/>
          </a:p>
        </p:txBody>
      </p:sp>
    </p:spTree>
    <p:extLst>
      <p:ext uri="{BB962C8B-B14F-4D97-AF65-F5344CB8AC3E}">
        <p14:creationId xmlns:p14="http://schemas.microsoft.com/office/powerpoint/2010/main" val="325253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8B8199-FF86-6AEB-D6CA-91668863306D}"/>
              </a:ext>
            </a:extLst>
          </p:cNvPr>
          <p:cNvPicPr>
            <a:picLocks noGrp="1" noChangeAspect="1"/>
          </p:cNvPicPr>
          <p:nvPr>
            <p:ph idx="1"/>
          </p:nvPr>
        </p:nvPicPr>
        <p:blipFill>
          <a:blip r:embed="rId2"/>
          <a:stretch>
            <a:fillRect/>
          </a:stretch>
        </p:blipFill>
        <p:spPr>
          <a:xfrm>
            <a:off x="6969846" y="1234821"/>
            <a:ext cx="5082130" cy="2524379"/>
          </a:xfrm>
        </p:spPr>
      </p:pic>
      <p:sp>
        <p:nvSpPr>
          <p:cNvPr id="7" name="Content Placeholder 2">
            <a:extLst>
              <a:ext uri="{FF2B5EF4-FFF2-40B4-BE49-F238E27FC236}">
                <a16:creationId xmlns:a16="http://schemas.microsoft.com/office/drawing/2014/main" id="{6ADC356E-9182-3972-FCCD-3124D8B7A3BC}"/>
              </a:ext>
            </a:extLst>
          </p:cNvPr>
          <p:cNvSpPr txBox="1">
            <a:spLocks/>
          </p:cNvSpPr>
          <p:nvPr/>
        </p:nvSpPr>
        <p:spPr>
          <a:xfrm>
            <a:off x="0" y="1234821"/>
            <a:ext cx="6864096" cy="2524379"/>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We’re going to use </a:t>
            </a:r>
            <a:r>
              <a:rPr lang="en-GB" sz="1400" b="1" i="0" dirty="0"/>
              <a:t>Automatic</a:t>
            </a:r>
            <a:r>
              <a:rPr lang="en-GB" sz="1400" i="0" dirty="0"/>
              <a:t> for our Ninja sprite sheet. </a:t>
            </a:r>
            <a:r>
              <a:rPr lang="en-GB" sz="1400" b="1" i="0" dirty="0"/>
              <a:t>Grid By </a:t>
            </a:r>
            <a:r>
              <a:rPr lang="en-GB" sz="1400" i="0" dirty="0"/>
              <a:t>could be an option as know the number of sprites and can work out their size. </a:t>
            </a:r>
          </a:p>
          <a:p>
            <a:pPr lvl="1">
              <a:lnSpc>
                <a:spcPct val="100000"/>
              </a:lnSpc>
            </a:pPr>
            <a:r>
              <a:rPr lang="en-GB" sz="1400" i="0" dirty="0"/>
              <a:t>Select Slice from the top left of the menu bar. Click the Slice button again and Apply or Revert depending on if you’re happy with the selection.</a:t>
            </a:r>
          </a:p>
          <a:p>
            <a:pPr lvl="1">
              <a:lnSpc>
                <a:spcPct val="100000"/>
              </a:lnSpc>
            </a:pPr>
            <a:r>
              <a:rPr lang="en-GB" sz="1400" i="0" dirty="0"/>
              <a:t>In the Project Window, the Ninja sprite sheet now has a little arrow on the icon. Selecting this will show all the individual sprites contained in the sheet (after slicing).</a:t>
            </a:r>
          </a:p>
          <a:p>
            <a:pPr lvl="1">
              <a:lnSpc>
                <a:spcPct val="100000"/>
              </a:lnSpc>
            </a:pPr>
            <a:r>
              <a:rPr lang="en-GB" sz="1400" i="0" dirty="0"/>
              <a:t> </a:t>
            </a:r>
          </a:p>
          <a:p>
            <a:pPr lvl="1">
              <a:lnSpc>
                <a:spcPct val="100000"/>
              </a:lnSpc>
            </a:pPr>
            <a:endParaRPr lang="en-GB" sz="1400" i="0" dirty="0"/>
          </a:p>
          <a:p>
            <a:pPr lvl="1">
              <a:lnSpc>
                <a:spcPct val="100000"/>
              </a:lnSpc>
            </a:pPr>
            <a:endParaRPr lang="en-GB" sz="1400" i="0" dirty="0"/>
          </a:p>
        </p:txBody>
      </p:sp>
      <p:sp>
        <p:nvSpPr>
          <p:cNvPr id="8" name="TextBox 7">
            <a:extLst>
              <a:ext uri="{FF2B5EF4-FFF2-40B4-BE49-F238E27FC236}">
                <a16:creationId xmlns:a16="http://schemas.microsoft.com/office/drawing/2014/main" id="{F73C2B6C-8E8F-05A0-40AB-EA12E8AB440A}"/>
              </a:ext>
            </a:extLst>
          </p:cNvPr>
          <p:cNvSpPr txBox="1"/>
          <p:nvPr/>
        </p:nvSpPr>
        <p:spPr>
          <a:xfrm>
            <a:off x="6969846" y="3759200"/>
            <a:ext cx="5082130" cy="215444"/>
          </a:xfrm>
          <a:prstGeom prst="rect">
            <a:avLst/>
          </a:prstGeom>
          <a:noFill/>
        </p:spPr>
        <p:txBody>
          <a:bodyPr wrap="square" rtlCol="0">
            <a:spAutoFit/>
          </a:bodyPr>
          <a:lstStyle/>
          <a:p>
            <a:r>
              <a:rPr lang="en-GB" sz="800" spc="50" dirty="0">
                <a:solidFill>
                  <a:srgbClr val="000000">
                    <a:alpha val="60000"/>
                  </a:srgbClr>
                </a:solidFill>
                <a:latin typeface="Avenir Next LT Pro"/>
              </a:rPr>
              <a:t>Figure 1.14: Screenshot: Manual Sprite Sheet slicing.</a:t>
            </a:r>
            <a:endParaRPr lang="en-GB" sz="800" dirty="0"/>
          </a:p>
        </p:txBody>
      </p:sp>
      <p:pic>
        <p:nvPicPr>
          <p:cNvPr id="10" name="Picture 9">
            <a:extLst>
              <a:ext uri="{FF2B5EF4-FFF2-40B4-BE49-F238E27FC236}">
                <a16:creationId xmlns:a16="http://schemas.microsoft.com/office/drawing/2014/main" id="{7C46EEB4-08B4-79C2-FC61-1A3FB439B5B0}"/>
              </a:ext>
            </a:extLst>
          </p:cNvPr>
          <p:cNvPicPr>
            <a:picLocks noChangeAspect="1"/>
          </p:cNvPicPr>
          <p:nvPr/>
        </p:nvPicPr>
        <p:blipFill rotWithShape="1">
          <a:blip r:embed="rId3"/>
          <a:srcRect b="46435"/>
          <a:stretch/>
        </p:blipFill>
        <p:spPr>
          <a:xfrm>
            <a:off x="258248" y="3759200"/>
            <a:ext cx="6605848" cy="978430"/>
          </a:xfrm>
          <a:prstGeom prst="rect">
            <a:avLst/>
          </a:prstGeom>
        </p:spPr>
      </p:pic>
      <p:sp>
        <p:nvSpPr>
          <p:cNvPr id="11" name="Content Placeholder 2">
            <a:extLst>
              <a:ext uri="{FF2B5EF4-FFF2-40B4-BE49-F238E27FC236}">
                <a16:creationId xmlns:a16="http://schemas.microsoft.com/office/drawing/2014/main" id="{C79C16C9-0F40-299C-8B73-09D5D3D07259}"/>
              </a:ext>
            </a:extLst>
          </p:cNvPr>
          <p:cNvSpPr txBox="1">
            <a:spLocks/>
          </p:cNvSpPr>
          <p:nvPr/>
        </p:nvSpPr>
        <p:spPr>
          <a:xfrm>
            <a:off x="0" y="4822218"/>
            <a:ext cx="12192000" cy="48361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1">
                    <a:lumMod val="95000"/>
                    <a:lumOff val="5000"/>
                    <a:alpha val="60000"/>
                  </a:schemeClr>
                </a:solidFill>
              </a:rPr>
              <a:t>1.5.3 Adding the Player Sprite</a:t>
            </a:r>
          </a:p>
        </p:txBody>
      </p:sp>
      <p:sp>
        <p:nvSpPr>
          <p:cNvPr id="12" name="Content Placeholder 2">
            <a:extLst>
              <a:ext uri="{FF2B5EF4-FFF2-40B4-BE49-F238E27FC236}">
                <a16:creationId xmlns:a16="http://schemas.microsoft.com/office/drawing/2014/main" id="{9D19130F-8588-F108-9115-80B13ED99B9C}"/>
              </a:ext>
            </a:extLst>
          </p:cNvPr>
          <p:cNvSpPr txBox="1">
            <a:spLocks/>
          </p:cNvSpPr>
          <p:nvPr/>
        </p:nvSpPr>
        <p:spPr>
          <a:xfrm>
            <a:off x="0" y="5280664"/>
            <a:ext cx="12192000" cy="1002915"/>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Create a new GameObject (of type Sprite, just as we did for the Boulder) and attach the first image from the sprite sheet. Rename the GameObject ‘Ninja’ and set the position to -6.0, -2.0, 0.0, the rotation to 0.0,0.0,0.0 and the scale to 0.75,0.75,1.0.</a:t>
            </a:r>
          </a:p>
          <a:p>
            <a:pPr lvl="1">
              <a:lnSpc>
                <a:spcPct val="100000"/>
              </a:lnSpc>
            </a:pPr>
            <a:r>
              <a:rPr lang="en-GB" sz="1400" i="0" dirty="0"/>
              <a:t> </a:t>
            </a:r>
          </a:p>
          <a:p>
            <a:pPr lvl="1">
              <a:lnSpc>
                <a:spcPct val="100000"/>
              </a:lnSpc>
            </a:pPr>
            <a:endParaRPr lang="en-GB" sz="1400" i="0" dirty="0"/>
          </a:p>
          <a:p>
            <a:pPr lvl="1">
              <a:lnSpc>
                <a:spcPct val="100000"/>
              </a:lnSpc>
            </a:pPr>
            <a:endParaRPr lang="en-GB" sz="1400" i="0" dirty="0"/>
          </a:p>
        </p:txBody>
      </p:sp>
      <p:sp>
        <p:nvSpPr>
          <p:cNvPr id="2" name="Title 1">
            <a:extLst>
              <a:ext uri="{FF2B5EF4-FFF2-40B4-BE49-F238E27FC236}">
                <a16:creationId xmlns:a16="http://schemas.microsoft.com/office/drawing/2014/main" id="{6EA8F7E7-29BD-9289-808D-76F8CBC0F874}"/>
              </a:ext>
            </a:extLst>
          </p:cNvPr>
          <p:cNvSpPr>
            <a:spLocks noGrp="1"/>
          </p:cNvSpPr>
          <p:nvPr>
            <p:ph type="title"/>
          </p:nvPr>
        </p:nvSpPr>
        <p:spPr>
          <a:xfrm>
            <a:off x="1141800" y="547689"/>
            <a:ext cx="10213200" cy="631786"/>
          </a:xfrm>
        </p:spPr>
        <p:txBody>
          <a:bodyPr>
            <a:noAutofit/>
          </a:bodyPr>
          <a:lstStyle/>
          <a:p>
            <a:r>
              <a:rPr lang="en-GB" sz="4400" dirty="0"/>
              <a:t>Problem: How do I add a Player Sprite in Unity?</a:t>
            </a:r>
          </a:p>
        </p:txBody>
      </p:sp>
    </p:spTree>
    <p:extLst>
      <p:ext uri="{BB962C8B-B14F-4D97-AF65-F5344CB8AC3E}">
        <p14:creationId xmlns:p14="http://schemas.microsoft.com/office/powerpoint/2010/main" val="2609725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ADC356E-9182-3972-FCCD-3124D8B7A3BC}"/>
              </a:ext>
            </a:extLst>
          </p:cNvPr>
          <p:cNvSpPr txBox="1">
            <a:spLocks/>
          </p:cNvSpPr>
          <p:nvPr/>
        </p:nvSpPr>
        <p:spPr>
          <a:xfrm>
            <a:off x="469785" y="1666853"/>
            <a:ext cx="11459360" cy="2524379"/>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b="1" i="0" u="sng" dirty="0"/>
              <a:t>For your own practice –</a:t>
            </a:r>
          </a:p>
          <a:p>
            <a:pPr marL="702900" lvl="1" indent="-342900">
              <a:lnSpc>
                <a:spcPct val="100000"/>
              </a:lnSpc>
              <a:buAutoNum type="arabicPeriod"/>
            </a:pPr>
            <a:r>
              <a:rPr lang="en-GB" sz="1400" i="0" dirty="0"/>
              <a:t>We’ve added a boulder. Now add the Background image (background.png) the position is (-0.1, 0.0, 1.0), rotation (0.0,0.0,0.0), and scale (2.2, 2.5, 1.0). </a:t>
            </a:r>
          </a:p>
          <a:p>
            <a:pPr marL="702900" lvl="1" indent="-342900">
              <a:lnSpc>
                <a:spcPct val="100000"/>
              </a:lnSpc>
              <a:buAutoNum type="arabicPeriod"/>
            </a:pPr>
            <a:r>
              <a:rPr lang="en-GB" sz="1400" i="0" dirty="0"/>
              <a:t>Find some other objects that can be used as obstacles in our game. </a:t>
            </a:r>
          </a:p>
          <a:p>
            <a:pPr marL="702900" lvl="1" indent="-342900">
              <a:lnSpc>
                <a:spcPct val="100000"/>
              </a:lnSpc>
              <a:buAutoNum type="arabicPeriod"/>
            </a:pPr>
            <a:r>
              <a:rPr lang="en-GB" sz="1400" i="0" dirty="0"/>
              <a:t>Have a go at editing the Ninja sprite – change the colour of his clothes?</a:t>
            </a:r>
          </a:p>
          <a:p>
            <a:pPr marL="702900" lvl="1" indent="-342900">
              <a:lnSpc>
                <a:spcPct val="100000"/>
              </a:lnSpc>
              <a:buAutoNum type="arabicPeriod"/>
            </a:pPr>
            <a:endParaRPr lang="en-GB" sz="1400" i="0" dirty="0"/>
          </a:p>
          <a:p>
            <a:pPr indent="0">
              <a:lnSpc>
                <a:spcPct val="100000"/>
              </a:lnSpc>
              <a:buNone/>
            </a:pPr>
            <a:r>
              <a:rPr lang="en-GB" sz="1400" dirty="0"/>
              <a:t>If you get stuck, try looking at Unity’s online resources - </a:t>
            </a:r>
            <a:r>
              <a:rPr lang="en-GB" sz="1400" dirty="0">
                <a:hlinkClick r:id="rId2"/>
              </a:rPr>
              <a:t>https://learn.unity.com/</a:t>
            </a:r>
            <a:r>
              <a:rPr lang="en-GB" sz="1400" dirty="0"/>
              <a:t> to help you.</a:t>
            </a:r>
            <a:endParaRPr lang="en-GB" sz="1400" i="0" dirty="0"/>
          </a:p>
          <a:p>
            <a:pPr lvl="1">
              <a:lnSpc>
                <a:spcPct val="100000"/>
              </a:lnSpc>
            </a:pPr>
            <a:r>
              <a:rPr lang="en-GB" sz="1400" i="0" dirty="0"/>
              <a:t> </a:t>
            </a:r>
          </a:p>
          <a:p>
            <a:pPr lvl="1">
              <a:lnSpc>
                <a:spcPct val="100000"/>
              </a:lnSpc>
            </a:pPr>
            <a:endParaRPr lang="en-GB" sz="1400" i="0" dirty="0"/>
          </a:p>
          <a:p>
            <a:pPr lvl="1">
              <a:lnSpc>
                <a:spcPct val="100000"/>
              </a:lnSpc>
            </a:pPr>
            <a:endParaRPr lang="en-GB" sz="1400" i="0" dirty="0"/>
          </a:p>
        </p:txBody>
      </p:sp>
      <p:sp>
        <p:nvSpPr>
          <p:cNvPr id="2" name="Title 1">
            <a:extLst>
              <a:ext uri="{FF2B5EF4-FFF2-40B4-BE49-F238E27FC236}">
                <a16:creationId xmlns:a16="http://schemas.microsoft.com/office/drawing/2014/main" id="{58A08FB8-C433-E6A4-0BC9-34C444FE4E4D}"/>
              </a:ext>
            </a:extLst>
          </p:cNvPr>
          <p:cNvSpPr>
            <a:spLocks noGrp="1"/>
          </p:cNvSpPr>
          <p:nvPr>
            <p:ph type="title"/>
          </p:nvPr>
        </p:nvSpPr>
        <p:spPr>
          <a:xfrm>
            <a:off x="989400" y="395289"/>
            <a:ext cx="10213200" cy="631786"/>
          </a:xfrm>
        </p:spPr>
        <p:txBody>
          <a:bodyPr>
            <a:noAutofit/>
          </a:bodyPr>
          <a:lstStyle/>
          <a:p>
            <a:r>
              <a:rPr lang="en-GB" sz="4400" dirty="0"/>
              <a:t>Problem: How do I add a Player Sprite in Unity?</a:t>
            </a:r>
          </a:p>
        </p:txBody>
      </p:sp>
    </p:spTree>
    <p:extLst>
      <p:ext uri="{BB962C8B-B14F-4D97-AF65-F5344CB8AC3E}">
        <p14:creationId xmlns:p14="http://schemas.microsoft.com/office/powerpoint/2010/main" val="2209907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A7A3D25-0FE2-C919-0E10-9A9878D78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806D0-AD7E-21E3-347B-1CFF7F472682}"/>
              </a:ext>
            </a:extLst>
          </p:cNvPr>
          <p:cNvSpPr>
            <a:spLocks noGrp="1"/>
          </p:cNvSpPr>
          <p:nvPr>
            <p:ph type="ctrTitle"/>
          </p:nvPr>
        </p:nvSpPr>
        <p:spPr>
          <a:xfrm>
            <a:off x="1079510" y="4575967"/>
            <a:ext cx="4457690" cy="1720850"/>
          </a:xfrm>
        </p:spPr>
        <p:txBody>
          <a:bodyPr anchor="ctr">
            <a:normAutofit/>
          </a:bodyPr>
          <a:lstStyle/>
          <a:p>
            <a:pPr>
              <a:lnSpc>
                <a:spcPct val="90000"/>
              </a:lnSpc>
            </a:pPr>
            <a:r>
              <a:rPr lang="en-GB" sz="3700"/>
              <a:t>Making an Endless Runner Game in Unity</a:t>
            </a:r>
          </a:p>
        </p:txBody>
      </p:sp>
      <p:sp>
        <p:nvSpPr>
          <p:cNvPr id="3" name="Subtitle 2">
            <a:extLst>
              <a:ext uri="{FF2B5EF4-FFF2-40B4-BE49-F238E27FC236}">
                <a16:creationId xmlns:a16="http://schemas.microsoft.com/office/drawing/2014/main" id="{C6625DA8-195A-43A8-9874-5A9E9F60927C}"/>
              </a:ext>
            </a:extLst>
          </p:cNvPr>
          <p:cNvSpPr>
            <a:spLocks noGrp="1"/>
          </p:cNvSpPr>
          <p:nvPr>
            <p:ph type="subTitle" idx="1"/>
          </p:nvPr>
        </p:nvSpPr>
        <p:spPr>
          <a:xfrm>
            <a:off x="6654801" y="4575967"/>
            <a:ext cx="4451347" cy="1720850"/>
          </a:xfrm>
        </p:spPr>
        <p:txBody>
          <a:bodyPr anchor="ctr">
            <a:normAutofit/>
          </a:bodyPr>
          <a:lstStyle/>
          <a:p>
            <a:r>
              <a:rPr lang="en-GB" dirty="0"/>
              <a:t>GDV4000 Introduction to Games Industry Practice</a:t>
            </a:r>
          </a:p>
          <a:p>
            <a:r>
              <a:rPr lang="en-GB" dirty="0"/>
              <a:t>Unity Workshop 2</a:t>
            </a:r>
          </a:p>
        </p:txBody>
      </p:sp>
      <p:pic>
        <p:nvPicPr>
          <p:cNvPr id="5" name="Picture 4">
            <a:extLst>
              <a:ext uri="{FF2B5EF4-FFF2-40B4-BE49-F238E27FC236}">
                <a16:creationId xmlns:a16="http://schemas.microsoft.com/office/drawing/2014/main" id="{7F8F83CB-3239-8EB0-BF82-0415C9DE7EBB}"/>
              </a:ext>
            </a:extLst>
          </p:cNvPr>
          <p:cNvPicPr>
            <a:picLocks noChangeAspect="1"/>
          </p:cNvPicPr>
          <p:nvPr/>
        </p:nvPicPr>
        <p:blipFill>
          <a:blip r:embed="rId2">
            <a:extLst>
              <a:ext uri="{28A0092B-C50C-407E-A947-70E740481C1C}">
                <a14:useLocalDpi xmlns:a14="http://schemas.microsoft.com/office/drawing/2010/main" val="0"/>
              </a:ext>
            </a:extLst>
          </a:blip>
          <a:srcRect t="20184" b="20184"/>
          <a:stretch/>
        </p:blipFill>
        <p:spPr>
          <a:xfrm>
            <a:off x="20" y="10"/>
            <a:ext cx="12191977" cy="4014777"/>
          </a:xfrm>
          <a:prstGeom prst="rect">
            <a:avLst/>
          </a:prstGeom>
        </p:spPr>
      </p:pic>
      <p:sp>
        <p:nvSpPr>
          <p:cNvPr id="4" name="Subtitle 2">
            <a:extLst>
              <a:ext uri="{FF2B5EF4-FFF2-40B4-BE49-F238E27FC236}">
                <a16:creationId xmlns:a16="http://schemas.microsoft.com/office/drawing/2014/main" id="{CB9691DB-8D7F-6506-1276-E30D2E485F12}"/>
              </a:ext>
            </a:extLst>
          </p:cNvPr>
          <p:cNvSpPr txBox="1">
            <a:spLocks/>
          </p:cNvSpPr>
          <p:nvPr/>
        </p:nvSpPr>
        <p:spPr>
          <a:xfrm>
            <a:off x="8154417" y="6608065"/>
            <a:ext cx="3883152" cy="2499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100"/>
              <a:t>Based on research and notes by Dr Glenn L. Jenkins</a:t>
            </a:r>
          </a:p>
        </p:txBody>
      </p:sp>
    </p:spTree>
    <p:extLst>
      <p:ext uri="{BB962C8B-B14F-4D97-AF65-F5344CB8AC3E}">
        <p14:creationId xmlns:p14="http://schemas.microsoft.com/office/powerpoint/2010/main" val="131151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08E0C-0294-15E3-C6DF-873FEBB2BD1A}"/>
              </a:ext>
            </a:extLst>
          </p:cNvPr>
          <p:cNvSpPr>
            <a:spLocks noGrp="1"/>
          </p:cNvSpPr>
          <p:nvPr>
            <p:ph idx="1"/>
          </p:nvPr>
        </p:nvSpPr>
        <p:spPr>
          <a:xfrm>
            <a:off x="989400" y="1634712"/>
            <a:ext cx="10213200" cy="1108267"/>
          </a:xfrm>
        </p:spPr>
        <p:txBody>
          <a:bodyPr>
            <a:normAutofit/>
          </a:bodyPr>
          <a:lstStyle/>
          <a:p>
            <a:r>
              <a:rPr lang="en-GB" sz="1400" dirty="0"/>
              <a:t>So… How </a:t>
            </a:r>
            <a:r>
              <a:rPr lang="en-GB" sz="1400" i="1" dirty="0"/>
              <a:t>do </a:t>
            </a:r>
            <a:r>
              <a:rPr lang="en-GB" sz="1400" dirty="0"/>
              <a:t>I create a Player Sprite in my Endless Runner game?</a:t>
            </a:r>
          </a:p>
          <a:p>
            <a:r>
              <a:rPr lang="en-GB" sz="1400" dirty="0"/>
              <a:t>The solution to this problem is to create an animated sequence from the individual sprites, making use of the Animation Editor.</a:t>
            </a:r>
          </a:p>
          <a:p>
            <a:r>
              <a:rPr lang="en-GB" sz="1400" dirty="0"/>
              <a:t>To open the Animation Editor go to Window-&gt; Animation -&gt; Animation (or Ctrl+6)</a:t>
            </a:r>
          </a:p>
        </p:txBody>
      </p:sp>
      <p:pic>
        <p:nvPicPr>
          <p:cNvPr id="6" name="Picture 5">
            <a:extLst>
              <a:ext uri="{FF2B5EF4-FFF2-40B4-BE49-F238E27FC236}">
                <a16:creationId xmlns:a16="http://schemas.microsoft.com/office/drawing/2014/main" id="{94F574BF-2303-58BE-6EAE-E3AEB8CC7D02}"/>
              </a:ext>
            </a:extLst>
          </p:cNvPr>
          <p:cNvPicPr>
            <a:picLocks noChangeAspect="1"/>
          </p:cNvPicPr>
          <p:nvPr/>
        </p:nvPicPr>
        <p:blipFill>
          <a:blip r:embed="rId2"/>
          <a:stretch>
            <a:fillRect/>
          </a:stretch>
        </p:blipFill>
        <p:spPr>
          <a:xfrm>
            <a:off x="989400" y="2908781"/>
            <a:ext cx="5480180" cy="3553930"/>
          </a:xfrm>
          <a:prstGeom prst="rect">
            <a:avLst/>
          </a:prstGeom>
        </p:spPr>
      </p:pic>
      <p:sp>
        <p:nvSpPr>
          <p:cNvPr id="2" name="Title 1">
            <a:extLst>
              <a:ext uri="{FF2B5EF4-FFF2-40B4-BE49-F238E27FC236}">
                <a16:creationId xmlns:a16="http://schemas.microsoft.com/office/drawing/2014/main" id="{80B64C88-58AD-D7EB-5E1C-828745B4748C}"/>
              </a:ext>
            </a:extLst>
          </p:cNvPr>
          <p:cNvSpPr>
            <a:spLocks noGrp="1"/>
          </p:cNvSpPr>
          <p:nvPr>
            <p:ph type="title"/>
          </p:nvPr>
        </p:nvSpPr>
        <p:spPr>
          <a:xfrm>
            <a:off x="989400" y="234669"/>
            <a:ext cx="10213200" cy="1335186"/>
          </a:xfrm>
        </p:spPr>
        <p:txBody>
          <a:bodyPr>
            <a:noAutofit/>
          </a:bodyPr>
          <a:lstStyle/>
          <a:p>
            <a:r>
              <a:rPr lang="en-GB" sz="4400" dirty="0"/>
              <a:t>Problem: How do I add animation to my Player Sprite in Unity?</a:t>
            </a:r>
          </a:p>
        </p:txBody>
      </p:sp>
      <p:sp>
        <p:nvSpPr>
          <p:cNvPr id="7" name="TextBox 6">
            <a:extLst>
              <a:ext uri="{FF2B5EF4-FFF2-40B4-BE49-F238E27FC236}">
                <a16:creationId xmlns:a16="http://schemas.microsoft.com/office/drawing/2014/main" id="{F69D3665-2E3E-165E-8B17-B561DDD32874}"/>
              </a:ext>
            </a:extLst>
          </p:cNvPr>
          <p:cNvSpPr txBox="1"/>
          <p:nvPr/>
        </p:nvSpPr>
        <p:spPr>
          <a:xfrm>
            <a:off x="6552794" y="2900447"/>
            <a:ext cx="5411621" cy="738664"/>
          </a:xfrm>
          <a:prstGeom prst="rect">
            <a:avLst/>
          </a:prstGeom>
          <a:noFill/>
        </p:spPr>
        <p:txBody>
          <a:bodyPr wrap="square" rtlCol="0">
            <a:spAutoFit/>
          </a:bodyPr>
          <a:lstStyle/>
          <a:p>
            <a:r>
              <a:rPr lang="en-GB" sz="1400" dirty="0"/>
              <a:t>If you do not have a component selected which can be animated, such as a sprite, you will be asked to select one before you can create an animation. </a:t>
            </a:r>
          </a:p>
        </p:txBody>
      </p:sp>
      <p:sp>
        <p:nvSpPr>
          <p:cNvPr id="8" name="TextBox 7">
            <a:extLst>
              <a:ext uri="{FF2B5EF4-FFF2-40B4-BE49-F238E27FC236}">
                <a16:creationId xmlns:a16="http://schemas.microsoft.com/office/drawing/2014/main" id="{11A25975-9258-AA06-53EC-C8CF266E7A81}"/>
              </a:ext>
            </a:extLst>
          </p:cNvPr>
          <p:cNvSpPr txBox="1"/>
          <p:nvPr/>
        </p:nvSpPr>
        <p:spPr>
          <a:xfrm>
            <a:off x="6517436" y="3793120"/>
            <a:ext cx="5482335" cy="954107"/>
          </a:xfrm>
          <a:prstGeom prst="rect">
            <a:avLst/>
          </a:prstGeom>
          <a:noFill/>
        </p:spPr>
        <p:txBody>
          <a:bodyPr wrap="square" rtlCol="0">
            <a:spAutoFit/>
          </a:bodyPr>
          <a:lstStyle/>
          <a:p>
            <a:r>
              <a:rPr lang="en-GB" sz="1400" dirty="0"/>
              <a:t>Using the Animation Editor, we can see our dope sheet 2D animations to use frames on a time-line and curves. The term ‘dope sheet’ comes from traditional animation in cartoons and film/TV. Like a storyboard, it is used to plan out the animation.</a:t>
            </a:r>
          </a:p>
        </p:txBody>
      </p:sp>
    </p:spTree>
    <p:extLst>
      <p:ext uri="{BB962C8B-B14F-4D97-AF65-F5344CB8AC3E}">
        <p14:creationId xmlns:p14="http://schemas.microsoft.com/office/powerpoint/2010/main" val="305326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8B094-9C9B-0993-1510-42D3E14F0B96}"/>
              </a:ext>
            </a:extLst>
          </p:cNvPr>
          <p:cNvSpPr>
            <a:spLocks noGrp="1"/>
          </p:cNvSpPr>
          <p:nvPr>
            <p:ph idx="1"/>
          </p:nvPr>
        </p:nvSpPr>
        <p:spPr>
          <a:xfrm>
            <a:off x="676656" y="1784295"/>
            <a:ext cx="10753725" cy="2787706"/>
          </a:xfrm>
        </p:spPr>
        <p:txBody>
          <a:bodyPr>
            <a:normAutofit/>
          </a:bodyPr>
          <a:lstStyle/>
          <a:p>
            <a:r>
              <a:rPr lang="en-GB" sz="1400" dirty="0"/>
              <a:t>To set up a running animation for our Ninja character, we are going to follow these steps:</a:t>
            </a:r>
          </a:p>
          <a:p>
            <a:r>
              <a:rPr lang="en-GB" sz="1400" dirty="0"/>
              <a:t>1. Select the player sprite in the Hierarchy panel on the left-hand side. </a:t>
            </a:r>
          </a:p>
          <a:p>
            <a:pPr lvl="1"/>
            <a:r>
              <a:rPr lang="en-GB" sz="1400" dirty="0"/>
              <a:t>You can do this either with the Animation Editor open or select the sprite and then open the Editor.</a:t>
            </a:r>
          </a:p>
          <a:p>
            <a:r>
              <a:rPr lang="en-GB" sz="1400" dirty="0"/>
              <a:t>2. Unity will want to create the animation file before rather than after we have created our animation. Place this somewhere you will be able to find it easily. You may want to keep all of your animations together in an Animations folder, or you may want to keep them with their sprites. I am going to do the latter. Click Create and name your file something like ‘Running’.</a:t>
            </a:r>
          </a:p>
          <a:p>
            <a:r>
              <a:rPr lang="en-GB" sz="1400" dirty="0"/>
              <a:t>3. Click the arrow to the right of our </a:t>
            </a:r>
            <a:r>
              <a:rPr lang="en-GB" sz="1400" dirty="0" err="1"/>
              <a:t>NinjaSpriteSheet</a:t>
            </a:r>
            <a:r>
              <a:rPr lang="en-GB" sz="1400" dirty="0"/>
              <a:t> in the Project Window. It will expand to show all of our </a:t>
            </a:r>
            <a:r>
              <a:rPr lang="en-GB" sz="1400" dirty="0" err="1"/>
              <a:t>NinjaSprites</a:t>
            </a:r>
            <a:r>
              <a:rPr lang="en-GB" sz="1400" dirty="0"/>
              <a:t>.</a:t>
            </a:r>
          </a:p>
        </p:txBody>
      </p:sp>
      <p:sp>
        <p:nvSpPr>
          <p:cNvPr id="4" name="Title 1">
            <a:extLst>
              <a:ext uri="{FF2B5EF4-FFF2-40B4-BE49-F238E27FC236}">
                <a16:creationId xmlns:a16="http://schemas.microsoft.com/office/drawing/2014/main" id="{EA620076-21CC-686C-5C7B-8A158198ED5C}"/>
              </a:ext>
            </a:extLst>
          </p:cNvPr>
          <p:cNvSpPr txBox="1">
            <a:spLocks/>
          </p:cNvSpPr>
          <p:nvPr/>
        </p:nvSpPr>
        <p:spPr>
          <a:xfrm>
            <a:off x="989400" y="234669"/>
            <a:ext cx="10213200" cy="1335186"/>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4400" dirty="0"/>
              <a:t>Problem: How do I add animation to my Player Sprite in Unity?</a:t>
            </a:r>
          </a:p>
        </p:txBody>
      </p:sp>
      <p:grpSp>
        <p:nvGrpSpPr>
          <p:cNvPr id="8" name="Group 7">
            <a:extLst>
              <a:ext uri="{FF2B5EF4-FFF2-40B4-BE49-F238E27FC236}">
                <a16:creationId xmlns:a16="http://schemas.microsoft.com/office/drawing/2014/main" id="{4BAB1485-C9D2-B9CD-EB80-F768085AA959}"/>
              </a:ext>
            </a:extLst>
          </p:cNvPr>
          <p:cNvGrpSpPr/>
          <p:nvPr/>
        </p:nvGrpSpPr>
        <p:grpSpPr>
          <a:xfrm>
            <a:off x="1058488" y="3739799"/>
            <a:ext cx="590379" cy="774577"/>
            <a:chOff x="1058488" y="3739799"/>
            <a:chExt cx="590379" cy="774577"/>
          </a:xfrm>
        </p:grpSpPr>
        <p:pic>
          <p:nvPicPr>
            <p:cNvPr id="6" name="Picture 5">
              <a:extLst>
                <a:ext uri="{FF2B5EF4-FFF2-40B4-BE49-F238E27FC236}">
                  <a16:creationId xmlns:a16="http://schemas.microsoft.com/office/drawing/2014/main" id="{51A3C32B-DDE4-BB3A-A4F1-AC10D61EBA68}"/>
                </a:ext>
              </a:extLst>
            </p:cNvPr>
            <p:cNvPicPr>
              <a:picLocks noChangeAspect="1"/>
            </p:cNvPicPr>
            <p:nvPr/>
          </p:nvPicPr>
          <p:blipFill>
            <a:blip r:embed="rId2"/>
            <a:stretch>
              <a:fillRect/>
            </a:stretch>
          </p:blipFill>
          <p:spPr>
            <a:xfrm>
              <a:off x="1058488" y="3739799"/>
              <a:ext cx="590379" cy="774577"/>
            </a:xfrm>
            <a:prstGeom prst="rect">
              <a:avLst/>
            </a:prstGeom>
          </p:spPr>
        </p:pic>
        <p:sp>
          <p:nvSpPr>
            <p:cNvPr id="7" name="Oval 6">
              <a:extLst>
                <a:ext uri="{FF2B5EF4-FFF2-40B4-BE49-F238E27FC236}">
                  <a16:creationId xmlns:a16="http://schemas.microsoft.com/office/drawing/2014/main" id="{33A31620-5B76-BF7C-2D10-D2A7186DB708}"/>
                </a:ext>
              </a:extLst>
            </p:cNvPr>
            <p:cNvSpPr/>
            <p:nvPr/>
          </p:nvSpPr>
          <p:spPr>
            <a:xfrm>
              <a:off x="1447626" y="3998369"/>
              <a:ext cx="201241" cy="208625"/>
            </a:xfrm>
            <a:prstGeom prst="ellipse">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8FC30B2E-3178-68A4-27CF-3C3438788BCB}"/>
              </a:ext>
            </a:extLst>
          </p:cNvPr>
          <p:cNvPicPr>
            <a:picLocks noChangeAspect="1"/>
          </p:cNvPicPr>
          <p:nvPr/>
        </p:nvPicPr>
        <p:blipFill>
          <a:blip r:embed="rId3"/>
          <a:stretch>
            <a:fillRect/>
          </a:stretch>
        </p:blipFill>
        <p:spPr>
          <a:xfrm>
            <a:off x="1700337" y="3739799"/>
            <a:ext cx="7093492" cy="774577"/>
          </a:xfrm>
          <a:prstGeom prst="rect">
            <a:avLst/>
          </a:prstGeom>
        </p:spPr>
      </p:pic>
      <p:sp>
        <p:nvSpPr>
          <p:cNvPr id="12" name="TextBox 11">
            <a:extLst>
              <a:ext uri="{FF2B5EF4-FFF2-40B4-BE49-F238E27FC236}">
                <a16:creationId xmlns:a16="http://schemas.microsoft.com/office/drawing/2014/main" id="{7121F42F-E13D-5762-45F3-D7B2F2C5D6A8}"/>
              </a:ext>
            </a:extLst>
          </p:cNvPr>
          <p:cNvSpPr txBox="1"/>
          <p:nvPr/>
        </p:nvSpPr>
        <p:spPr>
          <a:xfrm>
            <a:off x="761619" y="4572001"/>
            <a:ext cx="10668762" cy="1169551"/>
          </a:xfrm>
          <a:prstGeom prst="rect">
            <a:avLst/>
          </a:prstGeom>
          <a:noFill/>
        </p:spPr>
        <p:txBody>
          <a:bodyPr wrap="square" rtlCol="0">
            <a:spAutoFit/>
          </a:bodyPr>
          <a:lstStyle/>
          <a:p>
            <a:r>
              <a:rPr lang="en-GB" sz="1400" dirty="0"/>
              <a:t>4. </a:t>
            </a:r>
            <a:r>
              <a:rPr lang="en-GB" sz="1400" dirty="0" err="1"/>
              <a:t>Ctrl+Left-click</a:t>
            </a:r>
            <a:r>
              <a:rPr lang="en-GB" sz="1400" dirty="0"/>
              <a:t> the first three sprites and drag them onto the Animation Editor window. You should see three blips appear. These are key-frames.</a:t>
            </a:r>
          </a:p>
          <a:p>
            <a:endParaRPr lang="en-GB" sz="1400" dirty="0"/>
          </a:p>
          <a:p>
            <a:r>
              <a:rPr lang="en-GB" sz="1400" dirty="0"/>
              <a:t>5. Set the Samples to 10. This is our FPS, which at default is set to 60.</a:t>
            </a:r>
          </a:p>
          <a:p>
            <a:endParaRPr lang="en-GB" sz="1400" dirty="0"/>
          </a:p>
          <a:p>
            <a:r>
              <a:rPr lang="en-GB" sz="1400" dirty="0"/>
              <a:t>6. If you press the Play button on the Animation Editor, you should see the Ninja running.</a:t>
            </a:r>
          </a:p>
        </p:txBody>
      </p:sp>
    </p:spTree>
    <p:extLst>
      <p:ext uri="{BB962C8B-B14F-4D97-AF65-F5344CB8AC3E}">
        <p14:creationId xmlns:p14="http://schemas.microsoft.com/office/powerpoint/2010/main" val="1874406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A491-FD34-1C6C-5509-0D1A4348C748}"/>
              </a:ext>
            </a:extLst>
          </p:cNvPr>
          <p:cNvSpPr>
            <a:spLocks noGrp="1"/>
          </p:cNvSpPr>
          <p:nvPr>
            <p:ph type="title"/>
          </p:nvPr>
        </p:nvSpPr>
        <p:spPr>
          <a:xfrm>
            <a:off x="657224" y="217804"/>
            <a:ext cx="10772775" cy="1263334"/>
          </a:xfrm>
        </p:spPr>
        <p:txBody>
          <a:bodyPr>
            <a:normAutofit/>
          </a:bodyPr>
          <a:lstStyle/>
          <a:p>
            <a:r>
              <a:rPr lang="en-GB" sz="4400" dirty="0"/>
              <a:t>Problem: How do I animate (rotate) an object with only one sprite?</a:t>
            </a:r>
          </a:p>
        </p:txBody>
      </p:sp>
      <p:sp>
        <p:nvSpPr>
          <p:cNvPr id="3" name="Content Placeholder 2">
            <a:extLst>
              <a:ext uri="{FF2B5EF4-FFF2-40B4-BE49-F238E27FC236}">
                <a16:creationId xmlns:a16="http://schemas.microsoft.com/office/drawing/2014/main" id="{CDFC6B0B-A49B-F39E-BFFB-0119387561C5}"/>
              </a:ext>
            </a:extLst>
          </p:cNvPr>
          <p:cNvSpPr>
            <a:spLocks noGrp="1"/>
          </p:cNvSpPr>
          <p:nvPr>
            <p:ph idx="1"/>
          </p:nvPr>
        </p:nvSpPr>
        <p:spPr>
          <a:xfrm>
            <a:off x="657224" y="1549521"/>
            <a:ext cx="10753725" cy="3157537"/>
          </a:xfrm>
        </p:spPr>
        <p:txBody>
          <a:bodyPr/>
          <a:lstStyle/>
          <a:p>
            <a:r>
              <a:rPr lang="en-GB" sz="1600" dirty="0"/>
              <a:t>Whilst not part of the original specification, learning how to use an animation curve to animate the object’s Transform (in this case, rotation) will help us with creating our Jumping animation later; which will involve animating the sprite at the same time as adding movement.</a:t>
            </a:r>
          </a:p>
          <a:p>
            <a:r>
              <a:rPr lang="en-GB" sz="1600" dirty="0"/>
              <a:t>Bu doing this we are learning about the problem we are about to solve…</a:t>
            </a:r>
          </a:p>
          <a:p>
            <a:r>
              <a:rPr lang="en-GB" sz="1600" dirty="0"/>
              <a:t>As we did with our Ninja, select the Boulder sprite and open the Animation Editor. Click the Create button and name the animation something like Spin (remember to save it in the same place as the Boulder sprite).</a:t>
            </a:r>
          </a:p>
          <a:p>
            <a:r>
              <a:rPr lang="en-GB" sz="1600" dirty="0"/>
              <a:t>Rather than dragging sprites onto the Editor, this time we click the </a:t>
            </a:r>
            <a:r>
              <a:rPr lang="en-GB" sz="1600" b="1" dirty="0"/>
              <a:t>Add Property </a:t>
            </a:r>
            <a:r>
              <a:rPr lang="en-GB" sz="1600" dirty="0"/>
              <a:t>button.</a:t>
            </a:r>
          </a:p>
          <a:p>
            <a:r>
              <a:rPr lang="en-GB" sz="1600" dirty="0"/>
              <a:t>From the drop-down menu, select Transform and Rotation. </a:t>
            </a:r>
          </a:p>
          <a:p>
            <a:r>
              <a:rPr lang="en-GB" sz="1600" dirty="0"/>
              <a:t>You need to click the arrow to the left to open the Transform options.</a:t>
            </a:r>
          </a:p>
          <a:p>
            <a:r>
              <a:rPr lang="en-GB" sz="1600" dirty="0"/>
              <a:t>Click the + icon to the right of Rotation to add it to the timeline. </a:t>
            </a:r>
          </a:p>
        </p:txBody>
      </p:sp>
      <p:pic>
        <p:nvPicPr>
          <p:cNvPr id="5" name="Picture 4">
            <a:extLst>
              <a:ext uri="{FF2B5EF4-FFF2-40B4-BE49-F238E27FC236}">
                <a16:creationId xmlns:a16="http://schemas.microsoft.com/office/drawing/2014/main" id="{C9668C1D-19B4-6A45-BE5A-9F4CBB030B84}"/>
              </a:ext>
            </a:extLst>
          </p:cNvPr>
          <p:cNvPicPr>
            <a:picLocks noChangeAspect="1"/>
          </p:cNvPicPr>
          <p:nvPr/>
        </p:nvPicPr>
        <p:blipFill>
          <a:blip r:embed="rId2"/>
          <a:srcRect l="220"/>
          <a:stretch>
            <a:fillRect/>
          </a:stretch>
        </p:blipFill>
        <p:spPr>
          <a:xfrm>
            <a:off x="7439025" y="3729710"/>
            <a:ext cx="4701056" cy="3076421"/>
          </a:xfrm>
          <a:prstGeom prst="rect">
            <a:avLst/>
          </a:prstGeom>
        </p:spPr>
      </p:pic>
      <p:pic>
        <p:nvPicPr>
          <p:cNvPr id="7" name="Picture 6">
            <a:extLst>
              <a:ext uri="{FF2B5EF4-FFF2-40B4-BE49-F238E27FC236}">
                <a16:creationId xmlns:a16="http://schemas.microsoft.com/office/drawing/2014/main" id="{73DAF86D-ED0A-7463-79B3-C7765D22651A}"/>
              </a:ext>
            </a:extLst>
          </p:cNvPr>
          <p:cNvPicPr>
            <a:picLocks noChangeAspect="1"/>
          </p:cNvPicPr>
          <p:nvPr/>
        </p:nvPicPr>
        <p:blipFill>
          <a:blip r:embed="rId3"/>
          <a:stretch>
            <a:fillRect/>
          </a:stretch>
        </p:blipFill>
        <p:spPr>
          <a:xfrm>
            <a:off x="5776913" y="4907643"/>
            <a:ext cx="3467100" cy="18984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11322F8-E262-489F-C642-F87122F4AF1F}"/>
              </a:ext>
            </a:extLst>
          </p:cNvPr>
          <p:cNvSpPr txBox="1"/>
          <p:nvPr/>
        </p:nvSpPr>
        <p:spPr>
          <a:xfrm>
            <a:off x="719136" y="4775441"/>
            <a:ext cx="4910139" cy="1323439"/>
          </a:xfrm>
          <a:prstGeom prst="rect">
            <a:avLst/>
          </a:prstGeom>
          <a:noFill/>
        </p:spPr>
        <p:txBody>
          <a:bodyPr wrap="square" rtlCol="0">
            <a:spAutoFit/>
          </a:bodyPr>
          <a:lstStyle/>
          <a:p>
            <a:r>
              <a:rPr lang="en-GB" sz="1600" dirty="0"/>
              <a:t>Click the arrow to the left of Boulder : Rotation to reveal the axis.</a:t>
            </a:r>
          </a:p>
          <a:p>
            <a:r>
              <a:rPr lang="en-GB" sz="1600" dirty="0"/>
              <a:t>We can rotate it on any axis, so we need to be sure we are using the correct one.</a:t>
            </a:r>
          </a:p>
          <a:p>
            <a:r>
              <a:rPr lang="en-GB" sz="1600" dirty="0"/>
              <a:t>The blue blip at 0.0 on our timeline is our first keyframe.</a:t>
            </a:r>
          </a:p>
        </p:txBody>
      </p:sp>
    </p:spTree>
    <p:extLst>
      <p:ext uri="{BB962C8B-B14F-4D97-AF65-F5344CB8AC3E}">
        <p14:creationId xmlns:p14="http://schemas.microsoft.com/office/powerpoint/2010/main" val="271213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1888A6-5D78-E3ED-1089-24CB251BE0B0}"/>
              </a:ext>
            </a:extLst>
          </p:cNvPr>
          <p:cNvSpPr>
            <a:spLocks noGrp="1"/>
          </p:cNvSpPr>
          <p:nvPr>
            <p:ph idx="1"/>
          </p:nvPr>
        </p:nvSpPr>
        <p:spPr>
          <a:xfrm>
            <a:off x="609600" y="3429000"/>
            <a:ext cx="11472863" cy="773789"/>
          </a:xfrm>
        </p:spPr>
        <p:txBody>
          <a:bodyPr>
            <a:normAutofit/>
          </a:bodyPr>
          <a:lstStyle/>
          <a:p>
            <a:r>
              <a:rPr lang="en-GB" sz="1600" dirty="0"/>
              <a:t>We want the Animator to create the animation for us by taking two rotation values and then interpolating between them. We have our first key-frame at 0 degrees. To complete a full spin, our last value needs to be 360 and we need to make sure that we are doing this on the Z axis only.</a:t>
            </a:r>
          </a:p>
        </p:txBody>
      </p:sp>
      <p:pic>
        <p:nvPicPr>
          <p:cNvPr id="5" name="Picture 4">
            <a:extLst>
              <a:ext uri="{FF2B5EF4-FFF2-40B4-BE49-F238E27FC236}">
                <a16:creationId xmlns:a16="http://schemas.microsoft.com/office/drawing/2014/main" id="{36CBFEAD-448B-A1B9-1FE6-6E4EFBB54192}"/>
              </a:ext>
            </a:extLst>
          </p:cNvPr>
          <p:cNvPicPr>
            <a:picLocks noChangeAspect="1"/>
          </p:cNvPicPr>
          <p:nvPr/>
        </p:nvPicPr>
        <p:blipFill>
          <a:blip r:embed="rId2"/>
          <a:stretch>
            <a:fillRect/>
          </a:stretch>
        </p:blipFill>
        <p:spPr>
          <a:xfrm>
            <a:off x="690562" y="1777568"/>
            <a:ext cx="5824919" cy="1392916"/>
          </a:xfrm>
          <a:prstGeom prst="rect">
            <a:avLst/>
          </a:prstGeom>
        </p:spPr>
      </p:pic>
      <p:sp>
        <p:nvSpPr>
          <p:cNvPr id="6" name="Title 1">
            <a:extLst>
              <a:ext uri="{FF2B5EF4-FFF2-40B4-BE49-F238E27FC236}">
                <a16:creationId xmlns:a16="http://schemas.microsoft.com/office/drawing/2014/main" id="{E24FD1A7-7BF4-D2F3-046C-10944CE38F30}"/>
              </a:ext>
            </a:extLst>
          </p:cNvPr>
          <p:cNvSpPr>
            <a:spLocks noGrp="1"/>
          </p:cNvSpPr>
          <p:nvPr>
            <p:ph type="title"/>
          </p:nvPr>
        </p:nvSpPr>
        <p:spPr>
          <a:xfrm>
            <a:off x="657224" y="217804"/>
            <a:ext cx="10772775" cy="1263334"/>
          </a:xfrm>
        </p:spPr>
        <p:txBody>
          <a:bodyPr>
            <a:normAutofit/>
          </a:bodyPr>
          <a:lstStyle/>
          <a:p>
            <a:r>
              <a:rPr lang="en-GB" sz="4400" dirty="0"/>
              <a:t>Problem: How do I animate (rotate) an object with only one sprite?</a:t>
            </a:r>
          </a:p>
        </p:txBody>
      </p:sp>
      <p:sp>
        <p:nvSpPr>
          <p:cNvPr id="7" name="Content Placeholder 2">
            <a:extLst>
              <a:ext uri="{FF2B5EF4-FFF2-40B4-BE49-F238E27FC236}">
                <a16:creationId xmlns:a16="http://schemas.microsoft.com/office/drawing/2014/main" id="{5DD39674-6C52-97F9-BE70-D33FED972B6E}"/>
              </a:ext>
            </a:extLst>
          </p:cNvPr>
          <p:cNvSpPr txBox="1">
            <a:spLocks/>
          </p:cNvSpPr>
          <p:nvPr/>
        </p:nvSpPr>
        <p:spPr>
          <a:xfrm>
            <a:off x="690562" y="4499219"/>
            <a:ext cx="11391901" cy="18063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GB" sz="1600" dirty="0"/>
              <a:t>With Rotation.z selected, move the white bar to the last position (as above) and click the Add Keyframe button (white diamond with a + beside it). We should now have blue diamond blips at the end of our timeline. Change the Rotation.z value to 360.</a:t>
            </a:r>
          </a:p>
          <a:p>
            <a:r>
              <a:rPr lang="en-GB" sz="1600" dirty="0"/>
              <a:t>Press Play and observe the result.</a:t>
            </a:r>
          </a:p>
          <a:p>
            <a:r>
              <a:rPr lang="en-GB" sz="1600" dirty="0"/>
              <a:t>We can see that the rotation does work… but it looks a little odd. There is a slow down at the start and end of the animation cycle.</a:t>
            </a:r>
          </a:p>
          <a:p>
            <a:r>
              <a:rPr lang="en-GB" sz="1600" dirty="0"/>
              <a:t>At the bottom right side of the Animation Editor, there are two tabs: </a:t>
            </a:r>
            <a:r>
              <a:rPr lang="en-GB" sz="1600" dirty="0" err="1"/>
              <a:t>Dopesheet</a:t>
            </a:r>
            <a:r>
              <a:rPr lang="en-GB" sz="1600" dirty="0"/>
              <a:t> (which we are on) and Curves. Click Curves</a:t>
            </a:r>
          </a:p>
        </p:txBody>
      </p:sp>
    </p:spTree>
    <p:extLst>
      <p:ext uri="{BB962C8B-B14F-4D97-AF65-F5344CB8AC3E}">
        <p14:creationId xmlns:p14="http://schemas.microsoft.com/office/powerpoint/2010/main" val="2041024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E5BA09-7DDC-4C76-89AF-4887C68D3168}"/>
              </a:ext>
            </a:extLst>
          </p:cNvPr>
          <p:cNvSpPr>
            <a:spLocks noGrp="1"/>
          </p:cNvSpPr>
          <p:nvPr>
            <p:ph idx="1"/>
          </p:nvPr>
        </p:nvSpPr>
        <p:spPr>
          <a:xfrm>
            <a:off x="676274" y="1446395"/>
            <a:ext cx="10753725" cy="1195387"/>
          </a:xfrm>
        </p:spPr>
        <p:txBody>
          <a:bodyPr>
            <a:normAutofit fontScale="92500"/>
          </a:bodyPr>
          <a:lstStyle/>
          <a:p>
            <a:r>
              <a:rPr lang="en-GB" sz="1600" dirty="0"/>
              <a:t>This is a graphical representation of how the numerical values of our rotation are changing over time. This shows us why our animation is behaving the way it is. In order to have a constant speed, our line should be a straight diagonal one. Thankfully we can change this.</a:t>
            </a:r>
          </a:p>
          <a:p>
            <a:r>
              <a:rPr lang="en-GB" sz="1600" dirty="0"/>
              <a:t>If we click on the keyframe at 0, we should see a grey bar sticking out from the right-hand side. Our line is in fact a Spline with two control points (you’ll encounter Splines more when you do GDV5002 next year). The grey bar can be used to control the curve amount.</a:t>
            </a:r>
          </a:p>
        </p:txBody>
      </p:sp>
      <p:pic>
        <p:nvPicPr>
          <p:cNvPr id="5" name="Picture 4">
            <a:extLst>
              <a:ext uri="{FF2B5EF4-FFF2-40B4-BE49-F238E27FC236}">
                <a16:creationId xmlns:a16="http://schemas.microsoft.com/office/drawing/2014/main" id="{B09B7E42-312F-5916-1B03-235FD1AFF76B}"/>
              </a:ext>
            </a:extLst>
          </p:cNvPr>
          <p:cNvPicPr>
            <a:picLocks noChangeAspect="1"/>
          </p:cNvPicPr>
          <p:nvPr/>
        </p:nvPicPr>
        <p:blipFill>
          <a:blip r:embed="rId2"/>
          <a:stretch>
            <a:fillRect/>
          </a:stretch>
        </p:blipFill>
        <p:spPr>
          <a:xfrm>
            <a:off x="39887" y="2720660"/>
            <a:ext cx="7155869" cy="4097051"/>
          </a:xfrm>
          <a:prstGeom prst="rect">
            <a:avLst/>
          </a:prstGeom>
        </p:spPr>
      </p:pic>
      <p:sp>
        <p:nvSpPr>
          <p:cNvPr id="6" name="Title 1">
            <a:extLst>
              <a:ext uri="{FF2B5EF4-FFF2-40B4-BE49-F238E27FC236}">
                <a16:creationId xmlns:a16="http://schemas.microsoft.com/office/drawing/2014/main" id="{594B2DB5-D057-1DB7-7453-053F7DBD1321}"/>
              </a:ext>
            </a:extLst>
          </p:cNvPr>
          <p:cNvSpPr>
            <a:spLocks noGrp="1"/>
          </p:cNvSpPr>
          <p:nvPr>
            <p:ph type="title"/>
          </p:nvPr>
        </p:nvSpPr>
        <p:spPr>
          <a:xfrm>
            <a:off x="657224" y="217804"/>
            <a:ext cx="10772775" cy="1263334"/>
          </a:xfrm>
        </p:spPr>
        <p:txBody>
          <a:bodyPr>
            <a:normAutofit/>
          </a:bodyPr>
          <a:lstStyle/>
          <a:p>
            <a:r>
              <a:rPr lang="en-GB" sz="4400" dirty="0"/>
              <a:t>Problem: How do I animate (rotate) an object with only one sprite?</a:t>
            </a:r>
          </a:p>
        </p:txBody>
      </p:sp>
      <p:pic>
        <p:nvPicPr>
          <p:cNvPr id="8" name="Picture 7">
            <a:extLst>
              <a:ext uri="{FF2B5EF4-FFF2-40B4-BE49-F238E27FC236}">
                <a16:creationId xmlns:a16="http://schemas.microsoft.com/office/drawing/2014/main" id="{11707391-8900-BBD3-83AF-03AEDAE85257}"/>
              </a:ext>
            </a:extLst>
          </p:cNvPr>
          <p:cNvPicPr>
            <a:picLocks noChangeAspect="1"/>
          </p:cNvPicPr>
          <p:nvPr/>
        </p:nvPicPr>
        <p:blipFill>
          <a:blip r:embed="rId3"/>
          <a:srcRect l="26585" t="16918" r="11988"/>
          <a:stretch>
            <a:fillRect/>
          </a:stretch>
        </p:blipFill>
        <p:spPr>
          <a:xfrm>
            <a:off x="5362575" y="4105275"/>
            <a:ext cx="3224213" cy="2672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10A52A9-2E45-118A-473C-E472A9C7C172}"/>
              </a:ext>
            </a:extLst>
          </p:cNvPr>
          <p:cNvSpPr txBox="1"/>
          <p:nvPr/>
        </p:nvSpPr>
        <p:spPr>
          <a:xfrm>
            <a:off x="7267575" y="2607038"/>
            <a:ext cx="4767262" cy="1323439"/>
          </a:xfrm>
          <a:prstGeom prst="rect">
            <a:avLst/>
          </a:prstGeom>
          <a:noFill/>
        </p:spPr>
        <p:txBody>
          <a:bodyPr wrap="square" rtlCol="0">
            <a:spAutoFit/>
          </a:bodyPr>
          <a:lstStyle/>
          <a:p>
            <a:r>
              <a:rPr lang="en-GB" sz="1600" dirty="0"/>
              <a:t>If we move the grey bar up, we can see our curve becoming more straight. </a:t>
            </a:r>
          </a:p>
          <a:p>
            <a:r>
              <a:rPr lang="en-GB" sz="1600" dirty="0"/>
              <a:t>Repeat this for the point at end until the line is reasonably straight. Tinker and experiment until it feels about right.</a:t>
            </a:r>
          </a:p>
        </p:txBody>
      </p:sp>
      <p:pic>
        <p:nvPicPr>
          <p:cNvPr id="11" name="Picture 10">
            <a:extLst>
              <a:ext uri="{FF2B5EF4-FFF2-40B4-BE49-F238E27FC236}">
                <a16:creationId xmlns:a16="http://schemas.microsoft.com/office/drawing/2014/main" id="{8B07B496-C77F-887D-E9B4-99D4FF779060}"/>
              </a:ext>
            </a:extLst>
          </p:cNvPr>
          <p:cNvPicPr>
            <a:picLocks noChangeAspect="1"/>
          </p:cNvPicPr>
          <p:nvPr/>
        </p:nvPicPr>
        <p:blipFill>
          <a:blip r:embed="rId4"/>
          <a:stretch>
            <a:fillRect/>
          </a:stretch>
        </p:blipFill>
        <p:spPr>
          <a:xfrm>
            <a:off x="8057706" y="4454871"/>
            <a:ext cx="4048569" cy="2322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8048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6BDB-89BA-BDFB-8CDC-EAA04C6DC2FB}"/>
              </a:ext>
            </a:extLst>
          </p:cNvPr>
          <p:cNvSpPr>
            <a:spLocks noGrp="1"/>
          </p:cNvSpPr>
          <p:nvPr>
            <p:ph type="title"/>
          </p:nvPr>
        </p:nvSpPr>
        <p:spPr>
          <a:xfrm>
            <a:off x="989399" y="118823"/>
            <a:ext cx="11061385" cy="908252"/>
          </a:xfrm>
        </p:spPr>
        <p:txBody>
          <a:bodyPr>
            <a:noAutofit/>
          </a:bodyPr>
          <a:lstStyle/>
          <a:p>
            <a:r>
              <a:rPr lang="en-GB" sz="4400" dirty="0"/>
              <a:t>Problem: How do I add a Player Sprite in Unity?</a:t>
            </a:r>
          </a:p>
        </p:txBody>
      </p:sp>
      <p:sp>
        <p:nvSpPr>
          <p:cNvPr id="3" name="Content Placeholder 2">
            <a:extLst>
              <a:ext uri="{FF2B5EF4-FFF2-40B4-BE49-F238E27FC236}">
                <a16:creationId xmlns:a16="http://schemas.microsoft.com/office/drawing/2014/main" id="{997DCECA-38A2-F7BA-D5A4-06E33EE3047E}"/>
              </a:ext>
            </a:extLst>
          </p:cNvPr>
          <p:cNvSpPr>
            <a:spLocks noGrp="1"/>
          </p:cNvSpPr>
          <p:nvPr>
            <p:ph idx="1"/>
          </p:nvPr>
        </p:nvSpPr>
        <p:spPr>
          <a:xfrm>
            <a:off x="351748" y="1297606"/>
            <a:ext cx="11488504" cy="2341119"/>
          </a:xfrm>
        </p:spPr>
        <p:txBody>
          <a:bodyPr>
            <a:normAutofit/>
          </a:bodyPr>
          <a:lstStyle/>
          <a:p>
            <a:r>
              <a:rPr lang="en-GB" sz="1600" dirty="0">
                <a:latin typeface="Avenir Next LT Pro" panose="020B0504020202020204" pitchFamily="34" charset="0"/>
              </a:rPr>
              <a:t>1.1 Introduction</a:t>
            </a:r>
          </a:p>
          <a:p>
            <a:pPr lvl="1"/>
            <a:r>
              <a:rPr lang="en-GB" sz="1400" i="0" dirty="0">
                <a:latin typeface="Avenir Next LT Pro" panose="020B0504020202020204" pitchFamily="34" charset="0"/>
              </a:rPr>
              <a:t>This worksheet was written for Unity </a:t>
            </a:r>
            <a:r>
              <a:rPr lang="en-GB" sz="1400" b="1" i="0" dirty="0">
                <a:latin typeface="Avenir Next LT Pro" panose="020B0504020202020204" pitchFamily="34" charset="0"/>
              </a:rPr>
              <a:t>2022.3.31f1 but has been tested on Unity 6000.3.4f1 (Unity 6.3 LTS)</a:t>
            </a:r>
            <a:endParaRPr lang="en-GB" sz="1400" i="0" dirty="0">
              <a:latin typeface="Avenir Next LT Pro" panose="020B0504020202020204" pitchFamily="34" charset="0"/>
            </a:endParaRPr>
          </a:p>
          <a:p>
            <a:pPr lvl="1">
              <a:lnSpc>
                <a:spcPct val="100000"/>
              </a:lnSpc>
            </a:pPr>
            <a:r>
              <a:rPr lang="en-GB" sz="1400" i="0" dirty="0">
                <a:latin typeface="Avenir Next LT Pro" panose="020B0504020202020204" pitchFamily="34" charset="0"/>
              </a:rPr>
              <a:t>The artwork used during this worksheet are credited to </a:t>
            </a:r>
            <a:r>
              <a:rPr lang="en-GB" sz="1400" i="0" dirty="0">
                <a:latin typeface="Avenir Next LT Pro" panose="020B0504020202020204" pitchFamily="34" charset="0"/>
                <a:hlinkClick r:id="rId2"/>
              </a:rPr>
              <a:t>Free Art Sprites</a:t>
            </a:r>
            <a:r>
              <a:rPr lang="en-GB" sz="1400" i="0" dirty="0">
                <a:latin typeface="Avenir Next LT Pro" panose="020B0504020202020204" pitchFamily="34" charset="0"/>
              </a:rPr>
              <a:t>, but the site seems to no longer exist.</a:t>
            </a:r>
          </a:p>
          <a:p>
            <a:pPr lvl="1">
              <a:lnSpc>
                <a:spcPct val="100000"/>
              </a:lnSpc>
            </a:pPr>
            <a:endParaRPr lang="en-GB" sz="1600" i="0" dirty="0">
              <a:latin typeface="Avenir Next LT Pro" panose="020B0504020202020204" pitchFamily="34" charset="0"/>
            </a:endParaRPr>
          </a:p>
          <a:p>
            <a:pPr lvl="1">
              <a:lnSpc>
                <a:spcPct val="150000"/>
              </a:lnSpc>
            </a:pPr>
            <a:r>
              <a:rPr lang="en-GB" sz="1400" i="0" dirty="0"/>
              <a:t>We are going to be focusing in this worksheet on importing images into Unity and creating and transforming them into sprites to use within a scene. We will start with bringing in a single sprite, and then a  sprite sheet. The sprite sheet will be a precursor to animating a sprite. Here we are using a problem-solving strategy – Our overall aim is to add a player character, but the boulder is a single sprite and therefore a simpler problem to solve first.</a:t>
            </a:r>
          </a:p>
        </p:txBody>
      </p:sp>
      <p:sp>
        <p:nvSpPr>
          <p:cNvPr id="4" name="TextBox 3">
            <a:extLst>
              <a:ext uri="{FF2B5EF4-FFF2-40B4-BE49-F238E27FC236}">
                <a16:creationId xmlns:a16="http://schemas.microsoft.com/office/drawing/2014/main" id="{E326F875-C171-E190-4961-1FCFE3D16A98}"/>
              </a:ext>
            </a:extLst>
          </p:cNvPr>
          <p:cNvSpPr txBox="1"/>
          <p:nvPr/>
        </p:nvSpPr>
        <p:spPr>
          <a:xfrm>
            <a:off x="700866" y="3548529"/>
            <a:ext cx="11050325" cy="1025474"/>
          </a:xfrm>
          <a:prstGeom prst="rect">
            <a:avLst/>
          </a:prstGeom>
          <a:noFill/>
        </p:spPr>
        <p:txBody>
          <a:bodyPr wrap="square" rtlCol="0">
            <a:spAutoFit/>
          </a:bodyPr>
          <a:lstStyle/>
          <a:p>
            <a:pPr>
              <a:lnSpc>
                <a:spcPct val="150000"/>
              </a:lnSpc>
            </a:pPr>
            <a:r>
              <a:rPr lang="en-GB" sz="1400" spc="50" dirty="0"/>
              <a:t>Either using previous worksheets, or from your own practice, ensure you have created a Repo called ‘Endless Runner’ to create this project into (You can call it what you like, but remember you’re going to have to find it again. Don’t forget to add the Unity specific .gitignore, and save the scene so you can give it a more useful name than ‘untitled’!</a:t>
            </a:r>
            <a:endParaRPr lang="en-GB" sz="1400" dirty="0"/>
          </a:p>
        </p:txBody>
      </p:sp>
      <p:grpSp>
        <p:nvGrpSpPr>
          <p:cNvPr id="5" name="Group 4">
            <a:extLst>
              <a:ext uri="{FF2B5EF4-FFF2-40B4-BE49-F238E27FC236}">
                <a16:creationId xmlns:a16="http://schemas.microsoft.com/office/drawing/2014/main" id="{493E8C40-82B1-527F-88A7-DF30D958ACF2}"/>
              </a:ext>
            </a:extLst>
          </p:cNvPr>
          <p:cNvGrpSpPr/>
          <p:nvPr/>
        </p:nvGrpSpPr>
        <p:grpSpPr>
          <a:xfrm>
            <a:off x="3174302" y="4894379"/>
            <a:ext cx="4584138" cy="1604985"/>
            <a:chOff x="3165911" y="4573246"/>
            <a:chExt cx="4584138" cy="1604985"/>
          </a:xfrm>
        </p:grpSpPr>
        <p:pic>
          <p:nvPicPr>
            <p:cNvPr id="8" name="Picture 7">
              <a:extLst>
                <a:ext uri="{FF2B5EF4-FFF2-40B4-BE49-F238E27FC236}">
                  <a16:creationId xmlns:a16="http://schemas.microsoft.com/office/drawing/2014/main" id="{CCA52225-4A11-B2E5-FD8E-32F6B31F0649}"/>
                </a:ext>
              </a:extLst>
            </p:cNvPr>
            <p:cNvPicPr>
              <a:picLocks noChangeAspect="1"/>
            </p:cNvPicPr>
            <p:nvPr/>
          </p:nvPicPr>
          <p:blipFill>
            <a:blip r:embed="rId3"/>
            <a:stretch>
              <a:fillRect/>
            </a:stretch>
          </p:blipFill>
          <p:spPr>
            <a:xfrm>
              <a:off x="3165911" y="4573246"/>
              <a:ext cx="4584138" cy="1421317"/>
            </a:xfrm>
            <a:prstGeom prst="rect">
              <a:avLst/>
            </a:prstGeom>
          </p:spPr>
        </p:pic>
        <p:sp>
          <p:nvSpPr>
            <p:cNvPr id="9" name="TextBox 8">
              <a:extLst>
                <a:ext uri="{FF2B5EF4-FFF2-40B4-BE49-F238E27FC236}">
                  <a16:creationId xmlns:a16="http://schemas.microsoft.com/office/drawing/2014/main" id="{2CE49999-45FA-9897-86B2-3983E2849BB4}"/>
                </a:ext>
              </a:extLst>
            </p:cNvPr>
            <p:cNvSpPr txBox="1"/>
            <p:nvPr/>
          </p:nvSpPr>
          <p:spPr>
            <a:xfrm>
              <a:off x="3344699" y="5962787"/>
              <a:ext cx="4226561" cy="215444"/>
            </a:xfrm>
            <a:prstGeom prst="rect">
              <a:avLst/>
            </a:prstGeom>
            <a:noFill/>
          </p:spPr>
          <p:txBody>
            <a:bodyPr wrap="square" rtlCol="0">
              <a:spAutoFit/>
            </a:bodyPr>
            <a:lstStyle/>
            <a:p>
              <a:r>
                <a:rPr lang="en-GB" sz="800" spc="50" dirty="0">
                  <a:solidFill>
                    <a:srgbClr val="000000">
                      <a:alpha val="60000"/>
                    </a:srgbClr>
                  </a:solidFill>
                  <a:latin typeface="Avenir Next LT Pro"/>
                </a:rPr>
                <a:t>Figure 1.1: Screenshot: The ‘Untitled’ project now saved as ‘Endless_Runner’</a:t>
              </a:r>
              <a:endParaRPr lang="en-GB" sz="800" dirty="0"/>
            </a:p>
          </p:txBody>
        </p:sp>
      </p:grpSp>
    </p:spTree>
    <p:extLst>
      <p:ext uri="{BB962C8B-B14F-4D97-AF65-F5344CB8AC3E}">
        <p14:creationId xmlns:p14="http://schemas.microsoft.com/office/powerpoint/2010/main" val="3821585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6C19-FB7F-6F18-F236-1351E73614CD}"/>
              </a:ext>
            </a:extLst>
          </p:cNvPr>
          <p:cNvSpPr>
            <a:spLocks noGrp="1"/>
          </p:cNvSpPr>
          <p:nvPr>
            <p:ph type="title"/>
          </p:nvPr>
        </p:nvSpPr>
        <p:spPr>
          <a:xfrm>
            <a:off x="709612" y="195367"/>
            <a:ext cx="10772775" cy="738717"/>
          </a:xfrm>
        </p:spPr>
        <p:txBody>
          <a:bodyPr>
            <a:normAutofit fontScale="90000"/>
          </a:bodyPr>
          <a:lstStyle/>
          <a:p>
            <a:r>
              <a:rPr lang="en-GB" sz="4400" dirty="0"/>
              <a:t>Problem: How can I make my Boulder animation loop?</a:t>
            </a:r>
          </a:p>
        </p:txBody>
      </p:sp>
      <p:sp>
        <p:nvSpPr>
          <p:cNvPr id="3" name="Content Placeholder 2">
            <a:extLst>
              <a:ext uri="{FF2B5EF4-FFF2-40B4-BE49-F238E27FC236}">
                <a16:creationId xmlns:a16="http://schemas.microsoft.com/office/drawing/2014/main" id="{E8731B35-4EDA-44E8-866F-4A81165D60F2}"/>
              </a:ext>
            </a:extLst>
          </p:cNvPr>
          <p:cNvSpPr>
            <a:spLocks noGrp="1"/>
          </p:cNvSpPr>
          <p:nvPr>
            <p:ph idx="1"/>
          </p:nvPr>
        </p:nvSpPr>
        <p:spPr>
          <a:xfrm>
            <a:off x="719137" y="1038226"/>
            <a:ext cx="10753725" cy="738718"/>
          </a:xfrm>
        </p:spPr>
        <p:txBody>
          <a:bodyPr>
            <a:normAutofit/>
          </a:bodyPr>
          <a:lstStyle/>
          <a:p>
            <a:r>
              <a:rPr lang="en-GB" sz="1600" dirty="0"/>
              <a:t>Thankfully Looping is simple to setup. We can close the Animation Editor.</a:t>
            </a:r>
          </a:p>
          <a:p>
            <a:r>
              <a:rPr lang="en-GB" sz="1600" dirty="0"/>
              <a:t>Now select the Animation Asset (Spin) in the Project window </a:t>
            </a:r>
          </a:p>
        </p:txBody>
      </p:sp>
      <p:pic>
        <p:nvPicPr>
          <p:cNvPr id="5" name="Picture 4">
            <a:extLst>
              <a:ext uri="{FF2B5EF4-FFF2-40B4-BE49-F238E27FC236}">
                <a16:creationId xmlns:a16="http://schemas.microsoft.com/office/drawing/2014/main" id="{DE3D54FE-3CD2-9F6F-7A5B-55E0942C063C}"/>
              </a:ext>
            </a:extLst>
          </p:cNvPr>
          <p:cNvPicPr>
            <a:picLocks noChangeAspect="1"/>
          </p:cNvPicPr>
          <p:nvPr/>
        </p:nvPicPr>
        <p:blipFill>
          <a:blip r:embed="rId2"/>
          <a:stretch>
            <a:fillRect/>
          </a:stretch>
        </p:blipFill>
        <p:spPr>
          <a:xfrm>
            <a:off x="914337" y="1723953"/>
            <a:ext cx="895475" cy="1019317"/>
          </a:xfrm>
          <a:prstGeom prst="rect">
            <a:avLst/>
          </a:prstGeom>
        </p:spPr>
      </p:pic>
      <p:sp>
        <p:nvSpPr>
          <p:cNvPr id="6" name="Content Placeholder 2">
            <a:extLst>
              <a:ext uri="{FF2B5EF4-FFF2-40B4-BE49-F238E27FC236}">
                <a16:creationId xmlns:a16="http://schemas.microsoft.com/office/drawing/2014/main" id="{F9EB8EA5-2FC8-4236-58D5-859E4BE78CB0}"/>
              </a:ext>
            </a:extLst>
          </p:cNvPr>
          <p:cNvSpPr txBox="1">
            <a:spLocks/>
          </p:cNvSpPr>
          <p:nvPr/>
        </p:nvSpPr>
        <p:spPr>
          <a:xfrm>
            <a:off x="709612" y="2847976"/>
            <a:ext cx="10753725" cy="73871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GB" sz="1600" dirty="0"/>
              <a:t>In the Inspector panel on the right, we can see there is Loop Time and Loop Pose. Ensure both of these are ticked.</a:t>
            </a:r>
          </a:p>
          <a:p>
            <a:r>
              <a:rPr lang="en-GB" sz="1600" dirty="0"/>
              <a:t>Our Boulder will now loop continuously through its animation cycle.</a:t>
            </a:r>
          </a:p>
        </p:txBody>
      </p:sp>
      <p:pic>
        <p:nvPicPr>
          <p:cNvPr id="8" name="Picture 7">
            <a:extLst>
              <a:ext uri="{FF2B5EF4-FFF2-40B4-BE49-F238E27FC236}">
                <a16:creationId xmlns:a16="http://schemas.microsoft.com/office/drawing/2014/main" id="{A7C7A07A-51A4-38E4-630D-DE64111AC7C7}"/>
              </a:ext>
            </a:extLst>
          </p:cNvPr>
          <p:cNvPicPr>
            <a:picLocks noChangeAspect="1"/>
          </p:cNvPicPr>
          <p:nvPr/>
        </p:nvPicPr>
        <p:blipFill>
          <a:blip r:embed="rId3"/>
          <a:stretch>
            <a:fillRect/>
          </a:stretch>
        </p:blipFill>
        <p:spPr>
          <a:xfrm>
            <a:off x="914337" y="3690836"/>
            <a:ext cx="5249008" cy="1991003"/>
          </a:xfrm>
          <a:prstGeom prst="rect">
            <a:avLst/>
          </a:prstGeom>
        </p:spPr>
      </p:pic>
    </p:spTree>
    <p:extLst>
      <p:ext uri="{BB962C8B-B14F-4D97-AF65-F5344CB8AC3E}">
        <p14:creationId xmlns:p14="http://schemas.microsoft.com/office/powerpoint/2010/main" val="3149721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FC2BA-4A8C-3B58-0303-29597CF4BC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C3646-676A-0137-C78A-A588B3FF930C}"/>
              </a:ext>
            </a:extLst>
          </p:cNvPr>
          <p:cNvSpPr>
            <a:spLocks noGrp="1"/>
          </p:cNvSpPr>
          <p:nvPr>
            <p:ph type="ctrTitle"/>
          </p:nvPr>
        </p:nvSpPr>
        <p:spPr>
          <a:xfrm>
            <a:off x="1079510" y="4575967"/>
            <a:ext cx="4457690" cy="1720850"/>
          </a:xfrm>
        </p:spPr>
        <p:txBody>
          <a:bodyPr anchor="ctr">
            <a:normAutofit/>
          </a:bodyPr>
          <a:lstStyle/>
          <a:p>
            <a:pPr>
              <a:lnSpc>
                <a:spcPct val="90000"/>
              </a:lnSpc>
            </a:pPr>
            <a:r>
              <a:rPr lang="en-GB" sz="3700"/>
              <a:t>Making an Endless Runner Game in Unity</a:t>
            </a:r>
          </a:p>
        </p:txBody>
      </p:sp>
      <p:sp>
        <p:nvSpPr>
          <p:cNvPr id="3" name="Subtitle 2">
            <a:extLst>
              <a:ext uri="{FF2B5EF4-FFF2-40B4-BE49-F238E27FC236}">
                <a16:creationId xmlns:a16="http://schemas.microsoft.com/office/drawing/2014/main" id="{80B2DED9-D66B-5683-342C-201C78BA6125}"/>
              </a:ext>
            </a:extLst>
          </p:cNvPr>
          <p:cNvSpPr>
            <a:spLocks noGrp="1"/>
          </p:cNvSpPr>
          <p:nvPr>
            <p:ph type="subTitle" idx="1"/>
          </p:nvPr>
        </p:nvSpPr>
        <p:spPr>
          <a:xfrm>
            <a:off x="6654801" y="4575967"/>
            <a:ext cx="4451347" cy="1720850"/>
          </a:xfrm>
        </p:spPr>
        <p:txBody>
          <a:bodyPr anchor="ctr">
            <a:normAutofit/>
          </a:bodyPr>
          <a:lstStyle/>
          <a:p>
            <a:r>
              <a:rPr lang="en-GB" dirty="0"/>
              <a:t>GDV4000 Introduction to Games Industry Practice</a:t>
            </a:r>
          </a:p>
          <a:p>
            <a:r>
              <a:rPr lang="en-GB" dirty="0"/>
              <a:t>Unity Workshop 3</a:t>
            </a:r>
          </a:p>
        </p:txBody>
      </p:sp>
      <p:pic>
        <p:nvPicPr>
          <p:cNvPr id="5" name="Picture 4">
            <a:extLst>
              <a:ext uri="{FF2B5EF4-FFF2-40B4-BE49-F238E27FC236}">
                <a16:creationId xmlns:a16="http://schemas.microsoft.com/office/drawing/2014/main" id="{A6823E4C-192B-7CE4-2C03-F73853C46FFD}"/>
              </a:ext>
            </a:extLst>
          </p:cNvPr>
          <p:cNvPicPr>
            <a:picLocks noChangeAspect="1"/>
          </p:cNvPicPr>
          <p:nvPr/>
        </p:nvPicPr>
        <p:blipFill>
          <a:blip r:embed="rId2">
            <a:extLst>
              <a:ext uri="{28A0092B-C50C-407E-A947-70E740481C1C}">
                <a14:useLocalDpi xmlns:a14="http://schemas.microsoft.com/office/drawing/2010/main" val="0"/>
              </a:ext>
            </a:extLst>
          </a:blip>
          <a:srcRect t="20184" b="20184"/>
          <a:stretch/>
        </p:blipFill>
        <p:spPr>
          <a:xfrm>
            <a:off x="20" y="10"/>
            <a:ext cx="12191977" cy="4014777"/>
          </a:xfrm>
          <a:prstGeom prst="rect">
            <a:avLst/>
          </a:prstGeom>
        </p:spPr>
      </p:pic>
      <p:sp>
        <p:nvSpPr>
          <p:cNvPr id="4" name="Subtitle 2">
            <a:extLst>
              <a:ext uri="{FF2B5EF4-FFF2-40B4-BE49-F238E27FC236}">
                <a16:creationId xmlns:a16="http://schemas.microsoft.com/office/drawing/2014/main" id="{48EB5887-3714-8C81-22B6-06AE90FCCF9F}"/>
              </a:ext>
            </a:extLst>
          </p:cNvPr>
          <p:cNvSpPr txBox="1">
            <a:spLocks/>
          </p:cNvSpPr>
          <p:nvPr/>
        </p:nvSpPr>
        <p:spPr>
          <a:xfrm>
            <a:off x="8154417" y="6608065"/>
            <a:ext cx="3883152" cy="2499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100"/>
              <a:t>Based on research and notes by Dr Glenn L. Jenkins</a:t>
            </a:r>
          </a:p>
        </p:txBody>
      </p:sp>
    </p:spTree>
    <p:extLst>
      <p:ext uri="{BB962C8B-B14F-4D97-AF65-F5344CB8AC3E}">
        <p14:creationId xmlns:p14="http://schemas.microsoft.com/office/powerpoint/2010/main" val="109796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CAFF-4BC9-693B-3888-498B868918FE}"/>
              </a:ext>
            </a:extLst>
          </p:cNvPr>
          <p:cNvSpPr>
            <a:spLocks noGrp="1"/>
          </p:cNvSpPr>
          <p:nvPr>
            <p:ph type="title"/>
          </p:nvPr>
        </p:nvSpPr>
        <p:spPr>
          <a:xfrm>
            <a:off x="657224" y="499533"/>
            <a:ext cx="10772775" cy="1257830"/>
          </a:xfrm>
        </p:spPr>
        <p:txBody>
          <a:bodyPr>
            <a:normAutofit/>
          </a:bodyPr>
          <a:lstStyle/>
          <a:p>
            <a:r>
              <a:rPr lang="en-GB" sz="4400" dirty="0"/>
              <a:t>Problem: I want the animation to change – Running must be different to Jumping</a:t>
            </a:r>
          </a:p>
        </p:txBody>
      </p:sp>
      <p:sp>
        <p:nvSpPr>
          <p:cNvPr id="3" name="Content Placeholder 2">
            <a:extLst>
              <a:ext uri="{FF2B5EF4-FFF2-40B4-BE49-F238E27FC236}">
                <a16:creationId xmlns:a16="http://schemas.microsoft.com/office/drawing/2014/main" id="{4785C937-AFE8-99D3-D521-0F30746EA009}"/>
              </a:ext>
            </a:extLst>
          </p:cNvPr>
          <p:cNvSpPr>
            <a:spLocks noGrp="1"/>
          </p:cNvSpPr>
          <p:nvPr>
            <p:ph idx="1"/>
          </p:nvPr>
        </p:nvSpPr>
        <p:spPr>
          <a:xfrm>
            <a:off x="676656" y="2011680"/>
            <a:ext cx="10753725" cy="4546283"/>
          </a:xfrm>
        </p:spPr>
        <p:txBody>
          <a:bodyPr>
            <a:normAutofit/>
          </a:bodyPr>
          <a:lstStyle/>
          <a:p>
            <a:r>
              <a:rPr lang="en-GB" sz="1600" dirty="0"/>
              <a:t>In our specifications we stated that we needed our player to be able to do:</a:t>
            </a:r>
          </a:p>
          <a:p>
            <a:r>
              <a:rPr lang="en-GB" sz="1600" dirty="0"/>
              <a:t>Running</a:t>
            </a:r>
          </a:p>
          <a:p>
            <a:r>
              <a:rPr lang="en-GB" sz="1600" dirty="0"/>
              <a:t>Jumping</a:t>
            </a:r>
          </a:p>
          <a:p>
            <a:r>
              <a:rPr lang="en-GB" sz="1600" dirty="0"/>
              <a:t>Sliding.</a:t>
            </a:r>
          </a:p>
          <a:p>
            <a:r>
              <a:rPr lang="en-GB" sz="1600" dirty="0"/>
              <a:t>We have ticked off Running (and a rotation animation on our Boulder), but we need to create Jumping and Sliding on the same Game Object.</a:t>
            </a:r>
          </a:p>
          <a:p>
            <a:r>
              <a:rPr lang="en-GB" sz="1600" dirty="0"/>
              <a:t>This gives us a new sub-problem: </a:t>
            </a:r>
            <a:r>
              <a:rPr lang="en-GB" sz="1600" b="1" dirty="0"/>
              <a:t>How do we get Unity to play and animate when running/jumping/sliding?</a:t>
            </a:r>
          </a:p>
          <a:p>
            <a:r>
              <a:rPr lang="en-GB" sz="1600" dirty="0"/>
              <a:t>We need to create animation cycles for Jumping and Sliding. Both utilise things we have already learned (creating a keyframe animation from a Sprite Sheet, and creating an animation based around manipulating the Object’s Transform). The Jump and the Slide are the opposites of each other (Jump = Up, Slide = Down) so there will likely be a comparable logic to how we create them.</a:t>
            </a:r>
          </a:p>
          <a:p>
            <a:r>
              <a:rPr lang="en-GB" sz="1600" dirty="0"/>
              <a:t>We do not want these to be Looped. They must be single-cycle animations. We will work in this order:</a:t>
            </a:r>
          </a:p>
          <a:p>
            <a:r>
              <a:rPr lang="en-GB" sz="1600" dirty="0"/>
              <a:t>Create the Slide animation -&gt; Create the Jump animation -&gt; Look at how to connect them</a:t>
            </a:r>
          </a:p>
        </p:txBody>
      </p:sp>
    </p:spTree>
    <p:extLst>
      <p:ext uri="{BB962C8B-B14F-4D97-AF65-F5344CB8AC3E}">
        <p14:creationId xmlns:p14="http://schemas.microsoft.com/office/powerpoint/2010/main" val="4243812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40D78-32F8-BEBE-F683-83AC16957746}"/>
              </a:ext>
            </a:extLst>
          </p:cNvPr>
          <p:cNvSpPr>
            <a:spLocks noGrp="1"/>
          </p:cNvSpPr>
          <p:nvPr>
            <p:ph idx="1"/>
          </p:nvPr>
        </p:nvSpPr>
        <p:spPr>
          <a:xfrm>
            <a:off x="676274" y="1919289"/>
            <a:ext cx="11272939" cy="1361845"/>
          </a:xfrm>
        </p:spPr>
        <p:txBody>
          <a:bodyPr/>
          <a:lstStyle/>
          <a:p>
            <a:r>
              <a:rPr lang="en-GB" b="1" dirty="0"/>
              <a:t>Adding a Sliding Animation</a:t>
            </a:r>
          </a:p>
          <a:p>
            <a:r>
              <a:rPr lang="en-GB" sz="1600" dirty="0"/>
              <a:t>The process for adding further animations to a Game Object is a little different but still utilises the Animation Editor. </a:t>
            </a:r>
          </a:p>
          <a:p>
            <a:pPr lvl="1">
              <a:buFont typeface="Arial" panose="020B0604020202020204" pitchFamily="34" charset="0"/>
              <a:buChar char="•"/>
            </a:pPr>
            <a:r>
              <a:rPr lang="en-GB" sz="1600" dirty="0"/>
              <a:t>Select the Player Ninja character</a:t>
            </a:r>
          </a:p>
          <a:p>
            <a:pPr lvl="1">
              <a:buFont typeface="Arial" panose="020B0604020202020204" pitchFamily="34" charset="0"/>
              <a:buChar char="•"/>
            </a:pPr>
            <a:r>
              <a:rPr lang="en-GB" sz="1600" dirty="0"/>
              <a:t>Open the Animation Editor (Ctrl+6)</a:t>
            </a:r>
          </a:p>
        </p:txBody>
      </p:sp>
      <p:sp>
        <p:nvSpPr>
          <p:cNvPr id="4" name="Title 1">
            <a:extLst>
              <a:ext uri="{FF2B5EF4-FFF2-40B4-BE49-F238E27FC236}">
                <a16:creationId xmlns:a16="http://schemas.microsoft.com/office/drawing/2014/main" id="{71ACD9FF-4048-0635-C5C3-3738ED98A4F5}"/>
              </a:ext>
            </a:extLst>
          </p:cNvPr>
          <p:cNvSpPr>
            <a:spLocks noGrp="1"/>
          </p:cNvSpPr>
          <p:nvPr>
            <p:ph type="title"/>
          </p:nvPr>
        </p:nvSpPr>
        <p:spPr>
          <a:xfrm>
            <a:off x="657224" y="499533"/>
            <a:ext cx="10772775" cy="1257830"/>
          </a:xfrm>
        </p:spPr>
        <p:txBody>
          <a:bodyPr>
            <a:normAutofit/>
          </a:bodyPr>
          <a:lstStyle/>
          <a:p>
            <a:r>
              <a:rPr lang="en-GB" sz="4400" dirty="0"/>
              <a:t>Problem: I want the animation to change – Running must be different to Jumping</a:t>
            </a:r>
          </a:p>
        </p:txBody>
      </p:sp>
      <p:pic>
        <p:nvPicPr>
          <p:cNvPr id="6" name="Picture 5">
            <a:extLst>
              <a:ext uri="{FF2B5EF4-FFF2-40B4-BE49-F238E27FC236}">
                <a16:creationId xmlns:a16="http://schemas.microsoft.com/office/drawing/2014/main" id="{8A71BED1-A8F6-E84F-0F26-F28D88B30302}"/>
              </a:ext>
            </a:extLst>
          </p:cNvPr>
          <p:cNvPicPr>
            <a:picLocks noChangeAspect="1"/>
          </p:cNvPicPr>
          <p:nvPr/>
        </p:nvPicPr>
        <p:blipFill>
          <a:blip r:embed="rId2"/>
          <a:srcRect l="-1" r="11491" b="13332"/>
          <a:stretch>
            <a:fillRect/>
          </a:stretch>
        </p:blipFill>
        <p:spPr>
          <a:xfrm>
            <a:off x="676274" y="3295650"/>
            <a:ext cx="3692191" cy="1309687"/>
          </a:xfrm>
          <a:prstGeom prst="rect">
            <a:avLst/>
          </a:prstGeom>
        </p:spPr>
      </p:pic>
      <p:sp>
        <p:nvSpPr>
          <p:cNvPr id="7" name="Content Placeholder 2">
            <a:extLst>
              <a:ext uri="{FF2B5EF4-FFF2-40B4-BE49-F238E27FC236}">
                <a16:creationId xmlns:a16="http://schemas.microsoft.com/office/drawing/2014/main" id="{339B2CCC-9757-DC05-0316-A20F498795D1}"/>
              </a:ext>
            </a:extLst>
          </p:cNvPr>
          <p:cNvSpPr txBox="1">
            <a:spLocks/>
          </p:cNvSpPr>
          <p:nvPr/>
        </p:nvSpPr>
        <p:spPr>
          <a:xfrm>
            <a:off x="4368465" y="3281134"/>
            <a:ext cx="7580748" cy="132420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buFont typeface="Arial" pitchFamily="34" charset="0"/>
              <a:buChar char="•"/>
            </a:pPr>
            <a:r>
              <a:rPr lang="en-GB" sz="1600" dirty="0"/>
              <a:t>Near the top you should see the name of the first animation cycle we created (Running) – click the drop-down arrow to the right.</a:t>
            </a:r>
          </a:p>
          <a:p>
            <a:pPr lvl="1">
              <a:buFont typeface="Arial" pitchFamily="34" charset="0"/>
              <a:buChar char="•"/>
            </a:pPr>
            <a:r>
              <a:rPr lang="en-GB" sz="1600" dirty="0"/>
              <a:t>In the pop-up box, select Create New Clip.</a:t>
            </a:r>
          </a:p>
          <a:p>
            <a:pPr lvl="1">
              <a:buFont typeface="Arial" pitchFamily="34" charset="0"/>
              <a:buChar char="•"/>
            </a:pPr>
            <a:r>
              <a:rPr lang="en-GB" sz="1600" dirty="0"/>
              <a:t>Name it Slide.anim and make sure you are saving it in the Player folder (you should see your Running.anim in there too).</a:t>
            </a:r>
          </a:p>
        </p:txBody>
      </p:sp>
      <p:sp>
        <p:nvSpPr>
          <p:cNvPr id="8" name="Content Placeholder 2">
            <a:extLst>
              <a:ext uri="{FF2B5EF4-FFF2-40B4-BE49-F238E27FC236}">
                <a16:creationId xmlns:a16="http://schemas.microsoft.com/office/drawing/2014/main" id="{80CCD744-7F85-0BB7-7D37-DC8DF466A24F}"/>
              </a:ext>
            </a:extLst>
          </p:cNvPr>
          <p:cNvSpPr txBox="1">
            <a:spLocks/>
          </p:cNvSpPr>
          <p:nvPr/>
        </p:nvSpPr>
        <p:spPr>
          <a:xfrm>
            <a:off x="676275" y="4700589"/>
            <a:ext cx="11272938" cy="204787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GB" sz="1600" dirty="0"/>
              <a:t>For the Slide animation there is only one keyframe (the last frame of the animation). We will add movement to this.</a:t>
            </a:r>
          </a:p>
          <a:p>
            <a:r>
              <a:rPr lang="en-GB" sz="1600" dirty="0"/>
              <a:t>The steps we will follow are:</a:t>
            </a:r>
          </a:p>
          <a:p>
            <a:pPr lvl="1">
              <a:buFont typeface="Arial" pitchFamily="34" charset="0"/>
              <a:buChar char="•"/>
            </a:pPr>
            <a:r>
              <a:rPr lang="en-GB" sz="1600" dirty="0"/>
              <a:t>Drag the sliding sprite into the Animation Editor timeline.</a:t>
            </a:r>
          </a:p>
          <a:p>
            <a:pPr lvl="1">
              <a:buFont typeface="Arial" pitchFamily="34" charset="0"/>
              <a:buChar char="•"/>
            </a:pPr>
            <a:r>
              <a:rPr lang="en-GB" sz="1600" dirty="0"/>
              <a:t>Change the number of samples to 4.</a:t>
            </a:r>
          </a:p>
          <a:p>
            <a:pPr lvl="1">
              <a:buFont typeface="Arial" pitchFamily="34" charset="0"/>
              <a:buChar char="•"/>
            </a:pPr>
            <a:r>
              <a:rPr lang="en-GB" sz="1600" dirty="0"/>
              <a:t>Make sure the Frame Marker is at the start of the timeline and click the Add Property button. As we did before with Rotation, click the + icon next to Position. We will be manipulating the Y axis.</a:t>
            </a:r>
          </a:p>
        </p:txBody>
      </p:sp>
      <p:pic>
        <p:nvPicPr>
          <p:cNvPr id="10" name="Picture 9">
            <a:extLst>
              <a:ext uri="{FF2B5EF4-FFF2-40B4-BE49-F238E27FC236}">
                <a16:creationId xmlns:a16="http://schemas.microsoft.com/office/drawing/2014/main" id="{8E65A348-694C-6800-AF87-A42BDF628B30}"/>
              </a:ext>
            </a:extLst>
          </p:cNvPr>
          <p:cNvPicPr>
            <a:picLocks noChangeAspect="1"/>
          </p:cNvPicPr>
          <p:nvPr/>
        </p:nvPicPr>
        <p:blipFill>
          <a:blip r:embed="rId3"/>
          <a:srcRect l="-1" t="965" r="1341" b="66771"/>
          <a:stretch>
            <a:fillRect/>
          </a:stretch>
        </p:blipFill>
        <p:spPr>
          <a:xfrm>
            <a:off x="5853114" y="4962525"/>
            <a:ext cx="3186114" cy="962025"/>
          </a:xfrm>
          <a:prstGeom prst="rect">
            <a:avLst/>
          </a:prstGeom>
        </p:spPr>
      </p:pic>
    </p:spTree>
    <p:extLst>
      <p:ext uri="{BB962C8B-B14F-4D97-AF65-F5344CB8AC3E}">
        <p14:creationId xmlns:p14="http://schemas.microsoft.com/office/powerpoint/2010/main" val="310752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75A8B-6FF0-8785-B8DA-92AD4AB1BAAF}"/>
              </a:ext>
            </a:extLst>
          </p:cNvPr>
          <p:cNvSpPr>
            <a:spLocks noGrp="1"/>
          </p:cNvSpPr>
          <p:nvPr>
            <p:ph idx="1"/>
          </p:nvPr>
        </p:nvSpPr>
        <p:spPr/>
        <p:txBody>
          <a:bodyPr>
            <a:normAutofit/>
          </a:bodyPr>
          <a:lstStyle/>
          <a:p>
            <a:pPr marL="4572" lvl="1" indent="0">
              <a:buNone/>
            </a:pPr>
            <a:r>
              <a:rPr lang="en-GB" b="1" dirty="0"/>
              <a:t>Adding a Sliding Animation</a:t>
            </a:r>
          </a:p>
          <a:p>
            <a:pPr marL="4572" lvl="1" indent="0">
              <a:buNone/>
            </a:pPr>
            <a:endParaRPr lang="en-GB" dirty="0"/>
          </a:p>
          <a:p>
            <a:pPr lvl="1">
              <a:buFont typeface="Arial" panose="020B0604020202020204" pitchFamily="34" charset="0"/>
              <a:buChar char="•"/>
            </a:pPr>
            <a:r>
              <a:rPr lang="en-GB" sz="1600" dirty="0"/>
              <a:t>Move the marker to frame 0.2. </a:t>
            </a:r>
          </a:p>
          <a:p>
            <a:pPr lvl="1">
              <a:buFont typeface="Arial" panose="020B0604020202020204" pitchFamily="34" charset="0"/>
              <a:buChar char="•"/>
            </a:pPr>
            <a:r>
              <a:rPr lang="en-GB" sz="1600" dirty="0"/>
              <a:t>With </a:t>
            </a:r>
            <a:r>
              <a:rPr lang="en-GB" sz="1600" dirty="0" err="1"/>
              <a:t>Position.y</a:t>
            </a:r>
            <a:r>
              <a:rPr lang="en-GB" sz="1600" dirty="0"/>
              <a:t> selected, click the Add Keyframe button (white diamond with + to the right). This will create our keyframes at two seconds in.</a:t>
            </a:r>
          </a:p>
          <a:p>
            <a:pPr lvl="1">
              <a:buFont typeface="Arial" panose="020B0604020202020204" pitchFamily="34" charset="0"/>
              <a:buChar char="•"/>
            </a:pPr>
            <a:r>
              <a:rPr lang="en-GB" sz="1600" dirty="0"/>
              <a:t>Change the value of </a:t>
            </a:r>
            <a:r>
              <a:rPr lang="en-GB" sz="1600" dirty="0" err="1"/>
              <a:t>Position.y</a:t>
            </a:r>
            <a:r>
              <a:rPr lang="en-GB" sz="1600" dirty="0"/>
              <a:t> from -2 to -3.</a:t>
            </a:r>
          </a:p>
          <a:p>
            <a:pPr lvl="1">
              <a:buFont typeface="Arial" panose="020B0604020202020204" pitchFamily="34" charset="0"/>
              <a:buChar char="•"/>
            </a:pPr>
            <a:r>
              <a:rPr lang="en-GB" sz="1600" dirty="0"/>
              <a:t>We should see our Ninja move down the screen.</a:t>
            </a:r>
          </a:p>
          <a:p>
            <a:pPr lvl="1">
              <a:buFont typeface="Arial" panose="020B0604020202020204" pitchFamily="34" charset="0"/>
              <a:buChar char="•"/>
            </a:pPr>
            <a:endParaRPr lang="en-GB" sz="1600" dirty="0"/>
          </a:p>
          <a:p>
            <a:pPr lvl="1">
              <a:buFont typeface="Arial" panose="020B0604020202020204" pitchFamily="34" charset="0"/>
              <a:buChar char="•"/>
            </a:pPr>
            <a:r>
              <a:rPr lang="en-GB" sz="1600" dirty="0"/>
              <a:t>Note – Don’t be afraid to try out different values here. If you feel that the animation plays too quickly, drag the keyframes from 0.2 to 0.5 or 1.0, and then adjust the Sample value until it feels right.</a:t>
            </a:r>
          </a:p>
        </p:txBody>
      </p:sp>
      <p:sp>
        <p:nvSpPr>
          <p:cNvPr id="4" name="Title 1">
            <a:extLst>
              <a:ext uri="{FF2B5EF4-FFF2-40B4-BE49-F238E27FC236}">
                <a16:creationId xmlns:a16="http://schemas.microsoft.com/office/drawing/2014/main" id="{242A9035-F3B8-8520-E1C1-4A3D43B6CB34}"/>
              </a:ext>
            </a:extLst>
          </p:cNvPr>
          <p:cNvSpPr>
            <a:spLocks noGrp="1"/>
          </p:cNvSpPr>
          <p:nvPr>
            <p:ph type="title"/>
          </p:nvPr>
        </p:nvSpPr>
        <p:spPr>
          <a:xfrm>
            <a:off x="657225" y="499533"/>
            <a:ext cx="10773156" cy="1257830"/>
          </a:xfrm>
        </p:spPr>
        <p:txBody>
          <a:bodyPr>
            <a:normAutofit/>
          </a:bodyPr>
          <a:lstStyle/>
          <a:p>
            <a:r>
              <a:rPr lang="en-GB" sz="4400" dirty="0"/>
              <a:t>Problem: I want the animation to change – Running must be different to Jumping</a:t>
            </a:r>
          </a:p>
        </p:txBody>
      </p:sp>
    </p:spTree>
    <p:extLst>
      <p:ext uri="{BB962C8B-B14F-4D97-AF65-F5344CB8AC3E}">
        <p14:creationId xmlns:p14="http://schemas.microsoft.com/office/powerpoint/2010/main" val="40015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0DB91-E193-BB96-7C3E-199F6BCEDB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11B8CA-11E1-CE1A-9DF2-74E56575984F}"/>
              </a:ext>
            </a:extLst>
          </p:cNvPr>
          <p:cNvSpPr>
            <a:spLocks noGrp="1"/>
          </p:cNvSpPr>
          <p:nvPr>
            <p:ph idx="1"/>
          </p:nvPr>
        </p:nvSpPr>
        <p:spPr>
          <a:xfrm>
            <a:off x="719137" y="2005013"/>
            <a:ext cx="10753725" cy="3790950"/>
          </a:xfrm>
        </p:spPr>
        <p:txBody>
          <a:bodyPr>
            <a:normAutofit/>
          </a:bodyPr>
          <a:lstStyle/>
          <a:p>
            <a:pPr marL="4572" lvl="1" indent="0">
              <a:buNone/>
            </a:pPr>
            <a:r>
              <a:rPr lang="en-GB" b="1" dirty="0"/>
              <a:t>Adding a Jumping Animation</a:t>
            </a:r>
          </a:p>
          <a:p>
            <a:pPr marL="4572" lvl="1" indent="0">
              <a:buNone/>
            </a:pPr>
            <a:endParaRPr lang="en-GB" b="1" dirty="0"/>
          </a:p>
          <a:p>
            <a:pPr marL="4572" lvl="1" indent="0">
              <a:buNone/>
            </a:pPr>
            <a:r>
              <a:rPr lang="en-GB" sz="1600" dirty="0"/>
              <a:t>Here we are essentially doing the same thing as with our Slide animation, only we need more frames of animation, and the movement is up on the Y axis rather than down. </a:t>
            </a:r>
          </a:p>
          <a:p>
            <a:pPr lvl="1">
              <a:buFont typeface="Arial" panose="020B0604020202020204" pitchFamily="34" charset="0"/>
              <a:buChar char="•"/>
            </a:pPr>
            <a:r>
              <a:rPr lang="en-GB" sz="1600" dirty="0"/>
              <a:t>Add a new animation to our Ninja and call it Jump (remember to check you are saving in the right place).</a:t>
            </a:r>
          </a:p>
          <a:p>
            <a:pPr lvl="1">
              <a:buFont typeface="Arial" panose="020B0604020202020204" pitchFamily="34" charset="0"/>
              <a:buChar char="•"/>
            </a:pPr>
            <a:r>
              <a:rPr lang="en-GB" sz="1600" dirty="0"/>
              <a:t>Click and select frames 4-9 from the Sprite Sheet and add them to the Animation Editor.</a:t>
            </a:r>
          </a:p>
          <a:p>
            <a:pPr lvl="1">
              <a:buFont typeface="Arial" panose="020B0604020202020204" pitchFamily="34" charset="0"/>
              <a:buChar char="•"/>
            </a:pPr>
            <a:r>
              <a:rPr lang="en-GB" sz="1600" dirty="0"/>
              <a:t>Set the Samples to 10.</a:t>
            </a:r>
          </a:p>
          <a:p>
            <a:pPr lvl="1">
              <a:buFont typeface="Arial" panose="020B0604020202020204" pitchFamily="34" charset="0"/>
              <a:buChar char="•"/>
            </a:pPr>
            <a:r>
              <a:rPr lang="en-GB" sz="1600" dirty="0"/>
              <a:t>Add Property –&gt; Transform-&gt; Position</a:t>
            </a:r>
          </a:p>
          <a:p>
            <a:pPr lvl="1">
              <a:buFont typeface="Arial" panose="020B0604020202020204" pitchFamily="34" charset="0"/>
              <a:buChar char="•"/>
            </a:pPr>
            <a:r>
              <a:rPr lang="en-GB" sz="1600" dirty="0"/>
              <a:t>We are going to set a position on the Y axis for each keyframe.</a:t>
            </a:r>
          </a:p>
          <a:p>
            <a:pPr lvl="1">
              <a:buFont typeface="Arial" panose="020B0604020202020204" pitchFamily="34" charset="0"/>
              <a:buChar char="•"/>
            </a:pPr>
            <a:r>
              <a:rPr lang="en-GB" sz="1600" dirty="0"/>
              <a:t>Here we have hardcoded the values, but improvement could be made using Curves.</a:t>
            </a:r>
          </a:p>
          <a:p>
            <a:pPr lvl="1">
              <a:buFont typeface="Arial" panose="020B0604020202020204" pitchFamily="34" charset="0"/>
              <a:buChar char="•"/>
            </a:pPr>
            <a:r>
              <a:rPr lang="en-GB" sz="1600" dirty="0"/>
              <a:t>Obviously, we have no forward motion as we will be using a scrolling background.</a:t>
            </a:r>
          </a:p>
          <a:p>
            <a:pPr lvl="1">
              <a:buFont typeface="Arial" panose="020B0604020202020204" pitchFamily="34" charset="0"/>
              <a:buChar char="•"/>
            </a:pPr>
            <a:r>
              <a:rPr lang="en-GB" sz="1600" dirty="0"/>
              <a:t>Before we move on – Check that only the Running animation has Loop Time ticked. </a:t>
            </a:r>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0295E5DA-5098-691F-A9A8-F9BA714E5C74}"/>
              </a:ext>
            </a:extLst>
          </p:cNvPr>
          <p:cNvSpPr>
            <a:spLocks noGrp="1"/>
          </p:cNvSpPr>
          <p:nvPr>
            <p:ph type="title"/>
          </p:nvPr>
        </p:nvSpPr>
        <p:spPr>
          <a:xfrm>
            <a:off x="657225" y="499533"/>
            <a:ext cx="10773156" cy="1257830"/>
          </a:xfrm>
        </p:spPr>
        <p:txBody>
          <a:bodyPr>
            <a:normAutofit/>
          </a:bodyPr>
          <a:lstStyle/>
          <a:p>
            <a:r>
              <a:rPr lang="en-GB" sz="4400" dirty="0"/>
              <a:t>Problem: I want the animation to change – Running must be different to Jumping</a:t>
            </a:r>
          </a:p>
        </p:txBody>
      </p:sp>
      <p:graphicFrame>
        <p:nvGraphicFramePr>
          <p:cNvPr id="2" name="Table 1">
            <a:extLst>
              <a:ext uri="{FF2B5EF4-FFF2-40B4-BE49-F238E27FC236}">
                <a16:creationId xmlns:a16="http://schemas.microsoft.com/office/drawing/2014/main" id="{3714B846-F0BC-F562-8C90-C739CB212693}"/>
              </a:ext>
            </a:extLst>
          </p:cNvPr>
          <p:cNvGraphicFramePr>
            <a:graphicFrameLocks noGrp="1"/>
          </p:cNvGraphicFramePr>
          <p:nvPr>
            <p:extLst>
              <p:ext uri="{D42A27DB-BD31-4B8C-83A1-F6EECF244321}">
                <p14:modId xmlns:p14="http://schemas.microsoft.com/office/powerpoint/2010/main" val="4043309461"/>
              </p:ext>
            </p:extLst>
          </p:nvPr>
        </p:nvGraphicFramePr>
        <p:xfrm>
          <a:off x="9201150" y="3795713"/>
          <a:ext cx="2819400" cy="2895599"/>
        </p:xfrm>
        <a:graphic>
          <a:graphicData uri="http://schemas.openxmlformats.org/drawingml/2006/table">
            <a:tbl>
              <a:tblPr firstRow="1" bandRow="1">
                <a:tableStyleId>{5C22544A-7EE6-4342-B048-85BDC9FD1C3A}</a:tableStyleId>
              </a:tblPr>
              <a:tblGrid>
                <a:gridCol w="1409700">
                  <a:extLst>
                    <a:ext uri="{9D8B030D-6E8A-4147-A177-3AD203B41FA5}">
                      <a16:colId xmlns:a16="http://schemas.microsoft.com/office/drawing/2014/main" val="1021223884"/>
                    </a:ext>
                  </a:extLst>
                </a:gridCol>
                <a:gridCol w="1409700">
                  <a:extLst>
                    <a:ext uri="{9D8B030D-6E8A-4147-A177-3AD203B41FA5}">
                      <a16:colId xmlns:a16="http://schemas.microsoft.com/office/drawing/2014/main" val="3626354331"/>
                    </a:ext>
                  </a:extLst>
                </a:gridCol>
              </a:tblGrid>
              <a:tr h="413657">
                <a:tc>
                  <a:txBody>
                    <a:bodyPr/>
                    <a:lstStyle/>
                    <a:p>
                      <a:pPr algn="ctr"/>
                      <a:r>
                        <a:rPr lang="en-GB" sz="2000" dirty="0"/>
                        <a:t>Time</a:t>
                      </a:r>
                      <a:endParaRPr lang="en-GB" sz="2400" dirty="0"/>
                    </a:p>
                  </a:txBody>
                  <a:tcPr/>
                </a:tc>
                <a:tc>
                  <a:txBody>
                    <a:bodyPr/>
                    <a:lstStyle/>
                    <a:p>
                      <a:pPr algn="ctr"/>
                      <a:r>
                        <a:rPr lang="en-GB" sz="2000" dirty="0"/>
                        <a:t>Y-Pos</a:t>
                      </a:r>
                      <a:endParaRPr lang="en-GB" sz="2400" dirty="0"/>
                    </a:p>
                  </a:txBody>
                  <a:tcPr/>
                </a:tc>
                <a:extLst>
                  <a:ext uri="{0D108BD9-81ED-4DB2-BD59-A6C34878D82A}">
                    <a16:rowId xmlns:a16="http://schemas.microsoft.com/office/drawing/2014/main" val="1412655401"/>
                  </a:ext>
                </a:extLst>
              </a:tr>
              <a:tr h="413657">
                <a:tc>
                  <a:txBody>
                    <a:bodyPr/>
                    <a:lstStyle/>
                    <a:p>
                      <a:pPr algn="ctr"/>
                      <a:r>
                        <a:rPr lang="en-GB" sz="2000" dirty="0"/>
                        <a:t>0.0</a:t>
                      </a:r>
                    </a:p>
                  </a:txBody>
                  <a:tcPr/>
                </a:tc>
                <a:tc>
                  <a:txBody>
                    <a:bodyPr/>
                    <a:lstStyle/>
                    <a:p>
                      <a:pPr algn="ctr"/>
                      <a:r>
                        <a:rPr lang="en-GB" sz="2000" dirty="0"/>
                        <a:t>-2</a:t>
                      </a:r>
                    </a:p>
                  </a:txBody>
                  <a:tcPr/>
                </a:tc>
                <a:extLst>
                  <a:ext uri="{0D108BD9-81ED-4DB2-BD59-A6C34878D82A}">
                    <a16:rowId xmlns:a16="http://schemas.microsoft.com/office/drawing/2014/main" val="4210788669"/>
                  </a:ext>
                </a:extLst>
              </a:tr>
              <a:tr h="413657">
                <a:tc>
                  <a:txBody>
                    <a:bodyPr/>
                    <a:lstStyle/>
                    <a:p>
                      <a:pPr algn="ctr"/>
                      <a:r>
                        <a:rPr lang="en-GB" sz="2000" dirty="0"/>
                        <a:t>0.1</a:t>
                      </a:r>
                    </a:p>
                  </a:txBody>
                  <a:tcPr/>
                </a:tc>
                <a:tc>
                  <a:txBody>
                    <a:bodyPr/>
                    <a:lstStyle/>
                    <a:p>
                      <a:pPr algn="ctr"/>
                      <a:r>
                        <a:rPr lang="en-GB" sz="2000" dirty="0"/>
                        <a:t>0</a:t>
                      </a:r>
                    </a:p>
                  </a:txBody>
                  <a:tcPr/>
                </a:tc>
                <a:extLst>
                  <a:ext uri="{0D108BD9-81ED-4DB2-BD59-A6C34878D82A}">
                    <a16:rowId xmlns:a16="http://schemas.microsoft.com/office/drawing/2014/main" val="3421603671"/>
                  </a:ext>
                </a:extLst>
              </a:tr>
              <a:tr h="413657">
                <a:tc>
                  <a:txBody>
                    <a:bodyPr/>
                    <a:lstStyle/>
                    <a:p>
                      <a:pPr algn="ctr"/>
                      <a:r>
                        <a:rPr lang="en-GB" sz="2000" dirty="0"/>
                        <a:t>0.2</a:t>
                      </a:r>
                    </a:p>
                  </a:txBody>
                  <a:tcPr/>
                </a:tc>
                <a:tc>
                  <a:txBody>
                    <a:bodyPr/>
                    <a:lstStyle/>
                    <a:p>
                      <a:pPr algn="ctr"/>
                      <a:r>
                        <a:rPr lang="en-GB" sz="2000" dirty="0"/>
                        <a:t>1</a:t>
                      </a:r>
                    </a:p>
                  </a:txBody>
                  <a:tcPr/>
                </a:tc>
                <a:extLst>
                  <a:ext uri="{0D108BD9-81ED-4DB2-BD59-A6C34878D82A}">
                    <a16:rowId xmlns:a16="http://schemas.microsoft.com/office/drawing/2014/main" val="871914705"/>
                  </a:ext>
                </a:extLst>
              </a:tr>
              <a:tr h="413657">
                <a:tc>
                  <a:txBody>
                    <a:bodyPr/>
                    <a:lstStyle/>
                    <a:p>
                      <a:pPr algn="ctr"/>
                      <a:r>
                        <a:rPr lang="en-GB" sz="2000" dirty="0"/>
                        <a:t>0.3</a:t>
                      </a:r>
                    </a:p>
                  </a:txBody>
                  <a:tcPr/>
                </a:tc>
                <a:tc>
                  <a:txBody>
                    <a:bodyPr/>
                    <a:lstStyle/>
                    <a:p>
                      <a:pPr algn="ctr"/>
                      <a:r>
                        <a:rPr lang="en-GB" sz="2000" dirty="0"/>
                        <a:t>1</a:t>
                      </a:r>
                    </a:p>
                  </a:txBody>
                  <a:tcPr/>
                </a:tc>
                <a:extLst>
                  <a:ext uri="{0D108BD9-81ED-4DB2-BD59-A6C34878D82A}">
                    <a16:rowId xmlns:a16="http://schemas.microsoft.com/office/drawing/2014/main" val="3995773338"/>
                  </a:ext>
                </a:extLst>
              </a:tr>
              <a:tr h="413657">
                <a:tc>
                  <a:txBody>
                    <a:bodyPr/>
                    <a:lstStyle/>
                    <a:p>
                      <a:pPr algn="ctr"/>
                      <a:r>
                        <a:rPr lang="en-GB" sz="2000" dirty="0"/>
                        <a:t>0.4</a:t>
                      </a:r>
                    </a:p>
                  </a:txBody>
                  <a:tcPr/>
                </a:tc>
                <a:tc>
                  <a:txBody>
                    <a:bodyPr/>
                    <a:lstStyle/>
                    <a:p>
                      <a:pPr algn="ctr"/>
                      <a:r>
                        <a:rPr lang="en-GB" sz="2000" dirty="0"/>
                        <a:t>-1</a:t>
                      </a:r>
                    </a:p>
                  </a:txBody>
                  <a:tcPr/>
                </a:tc>
                <a:extLst>
                  <a:ext uri="{0D108BD9-81ED-4DB2-BD59-A6C34878D82A}">
                    <a16:rowId xmlns:a16="http://schemas.microsoft.com/office/drawing/2014/main" val="3883117732"/>
                  </a:ext>
                </a:extLst>
              </a:tr>
              <a:tr h="413657">
                <a:tc>
                  <a:txBody>
                    <a:bodyPr/>
                    <a:lstStyle/>
                    <a:p>
                      <a:pPr algn="ctr"/>
                      <a:r>
                        <a:rPr lang="en-GB" sz="2000" dirty="0"/>
                        <a:t>0.5</a:t>
                      </a:r>
                    </a:p>
                  </a:txBody>
                  <a:tcPr/>
                </a:tc>
                <a:tc>
                  <a:txBody>
                    <a:bodyPr/>
                    <a:lstStyle/>
                    <a:p>
                      <a:pPr algn="ctr"/>
                      <a:r>
                        <a:rPr lang="en-GB" sz="2000" dirty="0"/>
                        <a:t>-2</a:t>
                      </a:r>
                    </a:p>
                  </a:txBody>
                  <a:tcPr/>
                </a:tc>
                <a:extLst>
                  <a:ext uri="{0D108BD9-81ED-4DB2-BD59-A6C34878D82A}">
                    <a16:rowId xmlns:a16="http://schemas.microsoft.com/office/drawing/2014/main" val="4125030303"/>
                  </a:ext>
                </a:extLst>
              </a:tr>
            </a:tbl>
          </a:graphicData>
        </a:graphic>
      </p:graphicFrame>
    </p:spTree>
    <p:extLst>
      <p:ext uri="{BB962C8B-B14F-4D97-AF65-F5344CB8AC3E}">
        <p14:creationId xmlns:p14="http://schemas.microsoft.com/office/powerpoint/2010/main" val="2906968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A2C75-27F0-72C0-C7C1-D9F10C9157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5C824F-A6F3-52E3-C2C3-78E8B9C9EC9B}"/>
              </a:ext>
            </a:extLst>
          </p:cNvPr>
          <p:cNvSpPr>
            <a:spLocks noGrp="1"/>
          </p:cNvSpPr>
          <p:nvPr>
            <p:ph idx="1"/>
          </p:nvPr>
        </p:nvSpPr>
        <p:spPr>
          <a:xfrm>
            <a:off x="719137" y="2005013"/>
            <a:ext cx="10753725" cy="2686836"/>
          </a:xfrm>
        </p:spPr>
        <p:txBody>
          <a:bodyPr>
            <a:normAutofit/>
          </a:bodyPr>
          <a:lstStyle/>
          <a:p>
            <a:pPr marL="4572" lvl="1" indent="0">
              <a:buNone/>
            </a:pPr>
            <a:r>
              <a:rPr lang="en-GB" b="1" dirty="0"/>
              <a:t>How do we change between our animations?</a:t>
            </a:r>
          </a:p>
          <a:p>
            <a:pPr marL="4572" lvl="1" indent="0">
              <a:buNone/>
            </a:pPr>
            <a:endParaRPr lang="en-GB" b="1" dirty="0"/>
          </a:p>
          <a:p>
            <a:pPr marL="4572" lvl="1" indent="0">
              <a:buNone/>
            </a:pPr>
            <a:r>
              <a:rPr lang="en-GB" sz="1600" dirty="0"/>
              <a:t>This is something that modern Game Engines make easy for us. Unity uses a State Machine in its Animator, and Unreal Engine has a very feature rich animation system complete with rigging and blend spaces. </a:t>
            </a:r>
          </a:p>
          <a:p>
            <a:pPr marL="4572" lvl="1" indent="0">
              <a:buNone/>
            </a:pPr>
            <a:r>
              <a:rPr lang="en-GB" sz="1600" dirty="0"/>
              <a:t>When animations are added to the same Game Object (our Ninja for example), an animation component is added. These become states that the Game Object animations can be in.</a:t>
            </a:r>
          </a:p>
          <a:p>
            <a:pPr marL="4572" lvl="1" indent="0">
              <a:buNone/>
            </a:pPr>
            <a:endParaRPr lang="en-GB" sz="1600" dirty="0"/>
          </a:p>
          <a:p>
            <a:pPr lvl="1">
              <a:buFont typeface="Arial" panose="020B0604020202020204" pitchFamily="34" charset="0"/>
              <a:buChar char="•"/>
            </a:pPr>
            <a:r>
              <a:rPr lang="en-GB" sz="1600" dirty="0"/>
              <a:t>Select the Ninja Game Object.</a:t>
            </a:r>
          </a:p>
          <a:p>
            <a:pPr lvl="1">
              <a:buFont typeface="Arial" panose="020B0604020202020204" pitchFamily="34" charset="0"/>
              <a:buChar char="•"/>
            </a:pPr>
            <a:r>
              <a:rPr lang="en-GB" sz="1600" dirty="0"/>
              <a:t>Open the Animator Window (Window-&gt; Animation-&gt; Animator)</a:t>
            </a:r>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C47DBEC3-7482-259D-E0C8-B2B663B6C3C7}"/>
              </a:ext>
            </a:extLst>
          </p:cNvPr>
          <p:cNvSpPr>
            <a:spLocks noGrp="1"/>
          </p:cNvSpPr>
          <p:nvPr>
            <p:ph type="title"/>
          </p:nvPr>
        </p:nvSpPr>
        <p:spPr>
          <a:xfrm>
            <a:off x="657225" y="499533"/>
            <a:ext cx="10773156" cy="1257830"/>
          </a:xfrm>
        </p:spPr>
        <p:txBody>
          <a:bodyPr>
            <a:normAutofit/>
          </a:bodyPr>
          <a:lstStyle/>
          <a:p>
            <a:r>
              <a:rPr lang="en-GB" sz="4400" dirty="0"/>
              <a:t>Problem: I want the animation to change – Running must be different to Jumping</a:t>
            </a:r>
          </a:p>
        </p:txBody>
      </p:sp>
      <p:pic>
        <p:nvPicPr>
          <p:cNvPr id="5" name="Picture 4">
            <a:extLst>
              <a:ext uri="{FF2B5EF4-FFF2-40B4-BE49-F238E27FC236}">
                <a16:creationId xmlns:a16="http://schemas.microsoft.com/office/drawing/2014/main" id="{62C147AF-F276-1EDA-6C15-591A0B66EDEB}"/>
              </a:ext>
            </a:extLst>
          </p:cNvPr>
          <p:cNvPicPr>
            <a:picLocks noChangeAspect="1"/>
          </p:cNvPicPr>
          <p:nvPr/>
        </p:nvPicPr>
        <p:blipFill>
          <a:blip r:embed="rId2">
            <a:extLst>
              <a:ext uri="{28A0092B-C50C-407E-A947-70E740481C1C}">
                <a14:useLocalDpi xmlns:a14="http://schemas.microsoft.com/office/drawing/2010/main" val="0"/>
              </a:ext>
            </a:extLst>
          </a:blip>
          <a:srcRect l="552" r="1075"/>
          <a:stretch>
            <a:fillRect/>
          </a:stretch>
        </p:blipFill>
        <p:spPr>
          <a:xfrm>
            <a:off x="719137" y="4763493"/>
            <a:ext cx="5730240" cy="1855250"/>
          </a:xfrm>
          <a:prstGeom prst="rect">
            <a:avLst/>
          </a:prstGeom>
        </p:spPr>
      </p:pic>
      <p:sp>
        <p:nvSpPr>
          <p:cNvPr id="6" name="Content Placeholder 2">
            <a:extLst>
              <a:ext uri="{FF2B5EF4-FFF2-40B4-BE49-F238E27FC236}">
                <a16:creationId xmlns:a16="http://schemas.microsoft.com/office/drawing/2014/main" id="{B0FB23D5-3660-3830-8A4A-E6773533FABC}"/>
              </a:ext>
            </a:extLst>
          </p:cNvPr>
          <p:cNvSpPr txBox="1">
            <a:spLocks/>
          </p:cNvSpPr>
          <p:nvPr/>
        </p:nvSpPr>
        <p:spPr>
          <a:xfrm>
            <a:off x="6608064" y="4795520"/>
            <a:ext cx="5445760" cy="182322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600" dirty="0"/>
              <a:t>You should see a window like this with a Start and End State, an Entry and the animations we have made so far. The set-up comprises of three steps:</a:t>
            </a:r>
          </a:p>
          <a:p>
            <a:pPr lvl="1">
              <a:buFont typeface="Arial" pitchFamily="34" charset="0"/>
              <a:buChar char="•"/>
            </a:pPr>
            <a:r>
              <a:rPr lang="en-GB" sz="1600" dirty="0"/>
              <a:t>Setup the transitions between states i.e. define what state changes are allowed.</a:t>
            </a:r>
          </a:p>
          <a:p>
            <a:pPr lvl="1">
              <a:buFont typeface="Arial" pitchFamily="34" charset="0"/>
              <a:buChar char="•"/>
            </a:pPr>
            <a:r>
              <a:rPr lang="en-GB" sz="1600" dirty="0"/>
              <a:t>Add parameters to the animator.</a:t>
            </a:r>
          </a:p>
          <a:p>
            <a:pPr lvl="1">
              <a:buFont typeface="Arial" pitchFamily="34" charset="0"/>
              <a:buChar char="•"/>
            </a:pPr>
            <a:r>
              <a:rPr lang="en-GB" sz="1600" dirty="0"/>
              <a:t>Associate these parameters with state changes.</a:t>
            </a:r>
          </a:p>
          <a:p>
            <a:pPr lvl="1">
              <a:buFont typeface="Arial" pitchFamily="34" charset="0"/>
              <a:buChar char="•"/>
            </a:pPr>
            <a:endParaRPr lang="en-GB" sz="1600" dirty="0"/>
          </a:p>
        </p:txBody>
      </p:sp>
    </p:spTree>
    <p:extLst>
      <p:ext uri="{BB962C8B-B14F-4D97-AF65-F5344CB8AC3E}">
        <p14:creationId xmlns:p14="http://schemas.microsoft.com/office/powerpoint/2010/main" val="1415433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F97CA-101B-78DA-573F-5A9DCC0C54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A97E9E-FE06-6878-1B40-A25F4A7FA9C8}"/>
              </a:ext>
            </a:extLst>
          </p:cNvPr>
          <p:cNvSpPr>
            <a:spLocks noGrp="1"/>
          </p:cNvSpPr>
          <p:nvPr>
            <p:ph idx="1"/>
          </p:nvPr>
        </p:nvSpPr>
        <p:spPr>
          <a:xfrm>
            <a:off x="719137" y="2005013"/>
            <a:ext cx="10753725" cy="2686836"/>
          </a:xfrm>
        </p:spPr>
        <p:txBody>
          <a:bodyPr>
            <a:normAutofit/>
          </a:bodyPr>
          <a:lstStyle/>
          <a:p>
            <a:pPr marL="4572" lvl="1" indent="0">
              <a:buNone/>
            </a:pPr>
            <a:r>
              <a:rPr lang="en-GB" b="1" dirty="0"/>
              <a:t>How do we change between our animations?</a:t>
            </a:r>
          </a:p>
          <a:p>
            <a:pPr marL="4572" lvl="1" indent="0">
              <a:buNone/>
            </a:pPr>
            <a:r>
              <a:rPr lang="en-GB" b="1" dirty="0"/>
              <a:t>Adding Transitions</a:t>
            </a:r>
          </a:p>
          <a:p>
            <a:pPr marL="4572" lvl="1" indent="0">
              <a:buNone/>
            </a:pPr>
            <a:endParaRPr lang="en-GB" sz="1600" b="1" dirty="0"/>
          </a:p>
          <a:p>
            <a:pPr marL="4572" lvl="1" indent="0">
              <a:buNone/>
            </a:pPr>
            <a:r>
              <a:rPr lang="en-GB" sz="1600" dirty="0"/>
              <a:t>We need to show Unity which animations are possible from which states (</a:t>
            </a:r>
            <a:r>
              <a:rPr lang="en-GB" sz="1600" b="1" dirty="0"/>
              <a:t>Run</a:t>
            </a:r>
            <a:r>
              <a:rPr lang="en-GB" sz="1600" dirty="0"/>
              <a:t> -&gt; </a:t>
            </a:r>
            <a:r>
              <a:rPr lang="en-GB" sz="1600" b="1" dirty="0"/>
              <a:t>Jump</a:t>
            </a:r>
            <a:r>
              <a:rPr lang="en-GB" sz="1600" dirty="0"/>
              <a:t> is okay, </a:t>
            </a:r>
            <a:r>
              <a:rPr lang="en-GB" sz="1600" b="1" dirty="0"/>
              <a:t>Jump</a:t>
            </a:r>
            <a:r>
              <a:rPr lang="en-GB" sz="1600" dirty="0"/>
              <a:t> -&gt; </a:t>
            </a:r>
            <a:r>
              <a:rPr lang="en-GB" sz="1600" b="1" dirty="0"/>
              <a:t>Slide</a:t>
            </a:r>
            <a:r>
              <a:rPr lang="en-GB" sz="1600" dirty="0"/>
              <a:t> is not okay), and to do this we use Transitions.</a:t>
            </a:r>
          </a:p>
          <a:p>
            <a:pPr lvl="1">
              <a:buFont typeface="Arial" panose="020B0604020202020204" pitchFamily="34" charset="0"/>
              <a:buChar char="•"/>
            </a:pPr>
            <a:r>
              <a:rPr lang="en-GB" sz="1600" dirty="0"/>
              <a:t>To create a Transition, right-click on the animation state (Running) and select </a:t>
            </a:r>
            <a:r>
              <a:rPr lang="en-GB" sz="1600" b="1" dirty="0"/>
              <a:t>Make Transition.</a:t>
            </a:r>
            <a:r>
              <a:rPr lang="en-GB" sz="1600" dirty="0"/>
              <a:t> </a:t>
            </a:r>
            <a:endParaRPr lang="en-GB" sz="1600" b="1" dirty="0"/>
          </a:p>
          <a:p>
            <a:pPr lvl="1">
              <a:buFont typeface="Arial" panose="020B0604020202020204" pitchFamily="34" charset="0"/>
              <a:buChar char="•"/>
            </a:pPr>
            <a:r>
              <a:rPr lang="en-GB" sz="1600" dirty="0"/>
              <a:t>Drag the Transition pin to the desired states (Running -&gt; Jump, Running -&gt; Slide, Jump -&gt; Running, Slide -&gt; Running).</a:t>
            </a:r>
          </a:p>
          <a:p>
            <a:pPr marL="0" indent="0">
              <a:buNone/>
            </a:pPr>
            <a:r>
              <a:rPr lang="en-GB" sz="1600" dirty="0"/>
              <a:t>You should end up with something like the image below (I shuffled the states around to make it more readable).</a:t>
            </a:r>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DB1545D8-08B7-1EAC-B439-0FA357BDCA1D}"/>
              </a:ext>
            </a:extLst>
          </p:cNvPr>
          <p:cNvSpPr>
            <a:spLocks noGrp="1"/>
          </p:cNvSpPr>
          <p:nvPr>
            <p:ph type="title"/>
          </p:nvPr>
        </p:nvSpPr>
        <p:spPr>
          <a:xfrm>
            <a:off x="657225" y="499533"/>
            <a:ext cx="10773156" cy="1257830"/>
          </a:xfrm>
        </p:spPr>
        <p:txBody>
          <a:bodyPr>
            <a:normAutofit/>
          </a:bodyPr>
          <a:lstStyle/>
          <a:p>
            <a:r>
              <a:rPr lang="en-GB" sz="4400" dirty="0"/>
              <a:t>Problem: I want the animation to change – Running must be different to Jumping</a:t>
            </a:r>
          </a:p>
        </p:txBody>
      </p:sp>
      <p:pic>
        <p:nvPicPr>
          <p:cNvPr id="7" name="Picture 6">
            <a:extLst>
              <a:ext uri="{FF2B5EF4-FFF2-40B4-BE49-F238E27FC236}">
                <a16:creationId xmlns:a16="http://schemas.microsoft.com/office/drawing/2014/main" id="{022FFF87-54E9-3CC2-A0EB-33ADF1CE1A27}"/>
              </a:ext>
            </a:extLst>
          </p:cNvPr>
          <p:cNvPicPr>
            <a:picLocks noChangeAspect="1"/>
          </p:cNvPicPr>
          <p:nvPr/>
        </p:nvPicPr>
        <p:blipFill>
          <a:blip r:embed="rId2"/>
          <a:stretch>
            <a:fillRect/>
          </a:stretch>
        </p:blipFill>
        <p:spPr>
          <a:xfrm>
            <a:off x="3119350" y="4778293"/>
            <a:ext cx="5848905" cy="1468330"/>
          </a:xfrm>
          <a:prstGeom prst="rect">
            <a:avLst/>
          </a:prstGeom>
        </p:spPr>
      </p:pic>
    </p:spTree>
    <p:extLst>
      <p:ext uri="{BB962C8B-B14F-4D97-AF65-F5344CB8AC3E}">
        <p14:creationId xmlns:p14="http://schemas.microsoft.com/office/powerpoint/2010/main" val="1682816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4173D-4287-EDE3-C926-608235418C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6508D5-A4BB-6A57-A429-ED4D0CC65943}"/>
              </a:ext>
            </a:extLst>
          </p:cNvPr>
          <p:cNvSpPr>
            <a:spLocks noGrp="1"/>
          </p:cNvSpPr>
          <p:nvPr>
            <p:ph idx="1"/>
          </p:nvPr>
        </p:nvSpPr>
        <p:spPr>
          <a:xfrm>
            <a:off x="719137" y="2005013"/>
            <a:ext cx="10753725" cy="2879916"/>
          </a:xfrm>
        </p:spPr>
        <p:txBody>
          <a:bodyPr>
            <a:normAutofit fontScale="92500" lnSpcReduction="10000"/>
          </a:bodyPr>
          <a:lstStyle/>
          <a:p>
            <a:pPr marL="4572" lvl="1" indent="0">
              <a:buNone/>
            </a:pPr>
            <a:r>
              <a:rPr lang="en-GB" b="1" dirty="0"/>
              <a:t>How do we change between our animations?</a:t>
            </a:r>
          </a:p>
          <a:p>
            <a:pPr marL="4572" lvl="1" indent="0">
              <a:buNone/>
            </a:pPr>
            <a:r>
              <a:rPr lang="en-GB" b="1" dirty="0"/>
              <a:t>Adding Parameters</a:t>
            </a:r>
          </a:p>
          <a:p>
            <a:pPr marL="4572" lvl="1" indent="0">
              <a:buNone/>
            </a:pPr>
            <a:endParaRPr lang="en-GB" sz="1600" b="1" dirty="0"/>
          </a:p>
          <a:p>
            <a:pPr marL="4572" lvl="1" indent="0">
              <a:buNone/>
            </a:pPr>
            <a:r>
              <a:rPr lang="en-GB" sz="1600" dirty="0"/>
              <a:t>We need to add parameters to inform Unity about the events that have occurred. They are then passed to the current state and may result in a transition if the value of the parameter matches that which will result in a state transition.</a:t>
            </a:r>
          </a:p>
          <a:p>
            <a:pPr marL="4572" lvl="1" indent="0">
              <a:buNone/>
            </a:pPr>
            <a:r>
              <a:rPr lang="en-GB" sz="1600" dirty="0"/>
              <a:t>To the left of the Animator should be an empty Parameters window. We want to add a new parameter in here.</a:t>
            </a:r>
          </a:p>
          <a:p>
            <a:pPr marL="4572" lvl="1" indent="0">
              <a:buNone/>
            </a:pPr>
            <a:endParaRPr lang="en-GB" sz="1600" dirty="0"/>
          </a:p>
          <a:p>
            <a:pPr lvl="1">
              <a:buFont typeface="Arial" panose="020B0604020202020204" pitchFamily="34" charset="0"/>
              <a:buChar char="•"/>
            </a:pPr>
            <a:r>
              <a:rPr lang="en-GB" sz="1600" dirty="0"/>
              <a:t>Add a new parameter by clicking the + to the right of the search bar</a:t>
            </a:r>
            <a:r>
              <a:rPr lang="en-GB" sz="1600" b="1" dirty="0"/>
              <a:t>.</a:t>
            </a:r>
            <a:r>
              <a:rPr lang="en-GB" sz="1600" dirty="0"/>
              <a:t>  </a:t>
            </a:r>
            <a:endParaRPr lang="en-GB" sz="1600" b="1" dirty="0"/>
          </a:p>
          <a:p>
            <a:pPr lvl="1">
              <a:buFont typeface="Arial" panose="020B0604020202020204" pitchFamily="34" charset="0"/>
              <a:buChar char="•"/>
            </a:pPr>
            <a:r>
              <a:rPr lang="en-GB" sz="1600" dirty="0"/>
              <a:t>Set the type to </a:t>
            </a:r>
            <a:r>
              <a:rPr lang="en-GB" sz="1600" b="1" dirty="0"/>
              <a:t>Bool</a:t>
            </a:r>
            <a:r>
              <a:rPr lang="en-GB" sz="1600" dirty="0"/>
              <a:t> (Boolean) and the name to Jump.</a:t>
            </a:r>
          </a:p>
          <a:p>
            <a:pPr lvl="1">
              <a:buFont typeface="Arial" panose="020B0604020202020204" pitchFamily="34" charset="0"/>
              <a:buChar char="•"/>
            </a:pPr>
            <a:r>
              <a:rPr lang="en-GB" sz="1600" dirty="0"/>
              <a:t>Repeat this for Slide and make sure both are set to false (unchecked) by default, otherwise the Player could start the game jumping and sliding. </a:t>
            </a:r>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51FBA86C-6A99-E83B-AAB2-3BE43846F719}"/>
              </a:ext>
            </a:extLst>
          </p:cNvPr>
          <p:cNvSpPr>
            <a:spLocks noGrp="1"/>
          </p:cNvSpPr>
          <p:nvPr>
            <p:ph type="title"/>
          </p:nvPr>
        </p:nvSpPr>
        <p:spPr>
          <a:xfrm>
            <a:off x="657225" y="499533"/>
            <a:ext cx="10773156" cy="1257830"/>
          </a:xfrm>
        </p:spPr>
        <p:txBody>
          <a:bodyPr>
            <a:normAutofit/>
          </a:bodyPr>
          <a:lstStyle/>
          <a:p>
            <a:r>
              <a:rPr lang="en-GB" sz="4400" dirty="0"/>
              <a:t>Problem: I want the animation to change – Running must be different to Jumping</a:t>
            </a:r>
          </a:p>
        </p:txBody>
      </p:sp>
      <p:grpSp>
        <p:nvGrpSpPr>
          <p:cNvPr id="8" name="Group 7">
            <a:extLst>
              <a:ext uri="{FF2B5EF4-FFF2-40B4-BE49-F238E27FC236}">
                <a16:creationId xmlns:a16="http://schemas.microsoft.com/office/drawing/2014/main" id="{A30A1471-754F-4BF2-8718-9F36EFF66350}"/>
              </a:ext>
            </a:extLst>
          </p:cNvPr>
          <p:cNvGrpSpPr/>
          <p:nvPr/>
        </p:nvGrpSpPr>
        <p:grpSpPr>
          <a:xfrm>
            <a:off x="6488851" y="3582736"/>
            <a:ext cx="3138257" cy="459720"/>
            <a:chOff x="6854611" y="3712784"/>
            <a:chExt cx="3138257" cy="459720"/>
          </a:xfrm>
        </p:grpSpPr>
        <p:pic>
          <p:nvPicPr>
            <p:cNvPr id="5" name="Picture 4">
              <a:extLst>
                <a:ext uri="{FF2B5EF4-FFF2-40B4-BE49-F238E27FC236}">
                  <a16:creationId xmlns:a16="http://schemas.microsoft.com/office/drawing/2014/main" id="{DE3BEF73-75F2-D230-5BEF-900087E0F13A}"/>
                </a:ext>
              </a:extLst>
            </p:cNvPr>
            <p:cNvPicPr>
              <a:picLocks noChangeAspect="1"/>
            </p:cNvPicPr>
            <p:nvPr/>
          </p:nvPicPr>
          <p:blipFill>
            <a:blip r:embed="rId2"/>
            <a:srcRect l="2400" r="709" b="42457"/>
            <a:stretch>
              <a:fillRect/>
            </a:stretch>
          </p:blipFill>
          <p:spPr>
            <a:xfrm>
              <a:off x="6854611" y="3712784"/>
              <a:ext cx="3138257" cy="454981"/>
            </a:xfrm>
            <a:prstGeom prst="rect">
              <a:avLst/>
            </a:prstGeom>
          </p:spPr>
        </p:pic>
        <p:sp>
          <p:nvSpPr>
            <p:cNvPr id="6" name="Oval 5">
              <a:extLst>
                <a:ext uri="{FF2B5EF4-FFF2-40B4-BE49-F238E27FC236}">
                  <a16:creationId xmlns:a16="http://schemas.microsoft.com/office/drawing/2014/main" id="{7DCC47CD-00CE-1710-9105-02898C32A243}"/>
                </a:ext>
              </a:extLst>
            </p:cNvPr>
            <p:cNvSpPr/>
            <p:nvPr/>
          </p:nvSpPr>
          <p:spPr>
            <a:xfrm>
              <a:off x="9652000" y="3940274"/>
              <a:ext cx="235712" cy="232230"/>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C1BB443F-D885-C268-E005-3EE7EC69A884}"/>
              </a:ext>
            </a:extLst>
          </p:cNvPr>
          <p:cNvPicPr>
            <a:picLocks noChangeAspect="1"/>
          </p:cNvPicPr>
          <p:nvPr/>
        </p:nvPicPr>
        <p:blipFill>
          <a:blip r:embed="rId3"/>
          <a:stretch>
            <a:fillRect/>
          </a:stretch>
        </p:blipFill>
        <p:spPr>
          <a:xfrm>
            <a:off x="3416115" y="4837551"/>
            <a:ext cx="3458058" cy="1905266"/>
          </a:xfrm>
          <a:prstGeom prst="rect">
            <a:avLst/>
          </a:prstGeom>
        </p:spPr>
      </p:pic>
      <p:sp>
        <p:nvSpPr>
          <p:cNvPr id="11" name="Content Placeholder 2">
            <a:extLst>
              <a:ext uri="{FF2B5EF4-FFF2-40B4-BE49-F238E27FC236}">
                <a16:creationId xmlns:a16="http://schemas.microsoft.com/office/drawing/2014/main" id="{6949603E-08A1-9037-3C92-66D0D78D3519}"/>
              </a:ext>
            </a:extLst>
          </p:cNvPr>
          <p:cNvSpPr txBox="1">
            <a:spLocks/>
          </p:cNvSpPr>
          <p:nvPr/>
        </p:nvSpPr>
        <p:spPr>
          <a:xfrm>
            <a:off x="719137" y="4837551"/>
            <a:ext cx="2649919" cy="190526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600" dirty="0"/>
              <a:t>You should end up with this. </a:t>
            </a:r>
          </a:p>
          <a:p>
            <a:pPr lvl="1">
              <a:buFont typeface="Arial" pitchFamily="34" charset="0"/>
              <a:buChar char="•"/>
            </a:pPr>
            <a:endParaRPr lang="en-GB" sz="1600" dirty="0"/>
          </a:p>
        </p:txBody>
      </p:sp>
    </p:spTree>
    <p:extLst>
      <p:ext uri="{BB962C8B-B14F-4D97-AF65-F5344CB8AC3E}">
        <p14:creationId xmlns:p14="http://schemas.microsoft.com/office/powerpoint/2010/main" val="3693677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0B29B-425C-88D6-8B27-75E9B4C8FE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A52D5-9A7B-0DE8-4F95-537B7F43340C}"/>
              </a:ext>
            </a:extLst>
          </p:cNvPr>
          <p:cNvSpPr>
            <a:spLocks noGrp="1"/>
          </p:cNvSpPr>
          <p:nvPr>
            <p:ph idx="1"/>
          </p:nvPr>
        </p:nvSpPr>
        <p:spPr>
          <a:xfrm>
            <a:off x="719137" y="1953671"/>
            <a:ext cx="10753725" cy="3308272"/>
          </a:xfrm>
        </p:spPr>
        <p:txBody>
          <a:bodyPr>
            <a:normAutofit/>
          </a:bodyPr>
          <a:lstStyle/>
          <a:p>
            <a:pPr marL="4572" lvl="1" indent="0">
              <a:buNone/>
            </a:pPr>
            <a:r>
              <a:rPr lang="en-GB" b="1" dirty="0"/>
              <a:t>How do we change between our animations?</a:t>
            </a:r>
          </a:p>
          <a:p>
            <a:pPr marL="4572" lvl="1" indent="0">
              <a:buNone/>
            </a:pPr>
            <a:r>
              <a:rPr lang="en-GB" b="1" dirty="0"/>
              <a:t>Linking Parameters to Transitions</a:t>
            </a:r>
          </a:p>
          <a:p>
            <a:pPr marL="4572" lvl="1" indent="0">
              <a:buNone/>
            </a:pPr>
            <a:endParaRPr lang="en-GB" sz="1600" b="1" dirty="0"/>
          </a:p>
          <a:p>
            <a:pPr marL="4572" lvl="1" indent="0">
              <a:buNone/>
            </a:pPr>
            <a:r>
              <a:rPr lang="en-GB" sz="1600" dirty="0"/>
              <a:t>Go back to the Animation window and select one of the Transitions (the arrows between the states). In the Inspector window we should see our Transition represented as a timeline. Underneath we have a place to add Conditions. By default, this list will be empty. The Conditions are the parameter Booleans we just created.</a:t>
            </a:r>
          </a:p>
          <a:p>
            <a:pPr marL="4572" lvl="1" indent="0">
              <a:buNone/>
            </a:pPr>
            <a:endParaRPr lang="en-GB" sz="1600" dirty="0"/>
          </a:p>
          <a:p>
            <a:pPr lvl="1">
              <a:buFont typeface="Arial" panose="020B0604020202020204" pitchFamily="34" charset="0"/>
              <a:buChar char="•"/>
            </a:pPr>
            <a:r>
              <a:rPr lang="en-GB" sz="1600" dirty="0"/>
              <a:t>Add a Condition by clicking the + beneath ‘List is Empty’</a:t>
            </a:r>
            <a:r>
              <a:rPr lang="en-GB" sz="1600" b="1" dirty="0"/>
              <a:t>.</a:t>
            </a:r>
          </a:p>
          <a:p>
            <a:pPr lvl="1">
              <a:buFont typeface="Arial" panose="020B0604020202020204" pitchFamily="34" charset="0"/>
              <a:buChar char="•"/>
            </a:pPr>
            <a:r>
              <a:rPr lang="en-GB" sz="1600" dirty="0"/>
              <a:t>We need to ensure that the Boolean logic for our Conditions makes sense.</a:t>
            </a:r>
          </a:p>
          <a:p>
            <a:pPr lvl="1">
              <a:buFont typeface="Arial" panose="020B0604020202020204" pitchFamily="34" charset="0"/>
              <a:buChar char="•"/>
            </a:pPr>
            <a:r>
              <a:rPr lang="en-GB" sz="1600" dirty="0"/>
              <a:t>Use the table below to help populate the Conditions.  </a:t>
            </a:r>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F89920BD-D1C1-F22A-E220-2D6566392E95}"/>
              </a:ext>
            </a:extLst>
          </p:cNvPr>
          <p:cNvSpPr>
            <a:spLocks noGrp="1"/>
          </p:cNvSpPr>
          <p:nvPr>
            <p:ph type="title"/>
          </p:nvPr>
        </p:nvSpPr>
        <p:spPr>
          <a:xfrm>
            <a:off x="657225" y="499533"/>
            <a:ext cx="10773156" cy="1257830"/>
          </a:xfrm>
        </p:spPr>
        <p:txBody>
          <a:bodyPr>
            <a:normAutofit/>
          </a:bodyPr>
          <a:lstStyle/>
          <a:p>
            <a:r>
              <a:rPr lang="en-GB" sz="4400" dirty="0"/>
              <a:t>Problem: I want the animation to change – Running must be different to Jumping</a:t>
            </a:r>
          </a:p>
        </p:txBody>
      </p:sp>
      <p:pic>
        <p:nvPicPr>
          <p:cNvPr id="7" name="Picture 6">
            <a:extLst>
              <a:ext uri="{FF2B5EF4-FFF2-40B4-BE49-F238E27FC236}">
                <a16:creationId xmlns:a16="http://schemas.microsoft.com/office/drawing/2014/main" id="{B3EF2C6B-CDA2-5C64-8257-AC7CB4F1F7C2}"/>
              </a:ext>
            </a:extLst>
          </p:cNvPr>
          <p:cNvPicPr>
            <a:picLocks noChangeAspect="1"/>
          </p:cNvPicPr>
          <p:nvPr/>
        </p:nvPicPr>
        <p:blipFill>
          <a:blip r:embed="rId2"/>
          <a:srcRect t="14733" r="823" b="6611"/>
          <a:stretch>
            <a:fillRect/>
          </a:stretch>
        </p:blipFill>
        <p:spPr>
          <a:xfrm>
            <a:off x="6202769" y="3750660"/>
            <a:ext cx="2143956" cy="522083"/>
          </a:xfrm>
          <a:prstGeom prst="rect">
            <a:avLst/>
          </a:prstGeom>
        </p:spPr>
      </p:pic>
      <p:pic>
        <p:nvPicPr>
          <p:cNvPr id="12" name="Picture 11">
            <a:extLst>
              <a:ext uri="{FF2B5EF4-FFF2-40B4-BE49-F238E27FC236}">
                <a16:creationId xmlns:a16="http://schemas.microsoft.com/office/drawing/2014/main" id="{D247D74A-7AFF-482F-34A7-D76BD6E5AD4D}"/>
              </a:ext>
            </a:extLst>
          </p:cNvPr>
          <p:cNvPicPr>
            <a:picLocks noChangeAspect="1"/>
          </p:cNvPicPr>
          <p:nvPr/>
        </p:nvPicPr>
        <p:blipFill>
          <a:blip r:embed="rId3"/>
          <a:srcRect l="430"/>
          <a:stretch>
            <a:fillRect/>
          </a:stretch>
        </p:blipFill>
        <p:spPr>
          <a:xfrm>
            <a:off x="8407415" y="3750660"/>
            <a:ext cx="3712400" cy="2825886"/>
          </a:xfrm>
          <a:prstGeom prst="rect">
            <a:avLst/>
          </a:prstGeom>
        </p:spPr>
      </p:pic>
      <p:graphicFrame>
        <p:nvGraphicFramePr>
          <p:cNvPr id="13" name="Table 12">
            <a:extLst>
              <a:ext uri="{FF2B5EF4-FFF2-40B4-BE49-F238E27FC236}">
                <a16:creationId xmlns:a16="http://schemas.microsoft.com/office/drawing/2014/main" id="{B82D4AE8-BE4B-56D4-EB5D-C9F773A3071E}"/>
              </a:ext>
            </a:extLst>
          </p:cNvPr>
          <p:cNvGraphicFramePr>
            <a:graphicFrameLocks noGrp="1"/>
          </p:cNvGraphicFramePr>
          <p:nvPr>
            <p:extLst>
              <p:ext uri="{D42A27DB-BD31-4B8C-83A1-F6EECF244321}">
                <p14:modId xmlns:p14="http://schemas.microsoft.com/office/powerpoint/2010/main" val="3826072551"/>
              </p:ext>
            </p:extLst>
          </p:nvPr>
        </p:nvGraphicFramePr>
        <p:xfrm>
          <a:off x="5085301" y="4878658"/>
          <a:ext cx="3261424" cy="1920240"/>
        </p:xfrm>
        <a:graphic>
          <a:graphicData uri="http://schemas.openxmlformats.org/drawingml/2006/table">
            <a:tbl>
              <a:tblPr firstRow="1" bandRow="1">
                <a:tableStyleId>{5C22544A-7EE6-4342-B048-85BDC9FD1C3A}</a:tableStyleId>
              </a:tblPr>
              <a:tblGrid>
                <a:gridCol w="709005">
                  <a:extLst>
                    <a:ext uri="{9D8B030D-6E8A-4147-A177-3AD203B41FA5}">
                      <a16:colId xmlns:a16="http://schemas.microsoft.com/office/drawing/2014/main" val="3525582004"/>
                    </a:ext>
                  </a:extLst>
                </a:gridCol>
                <a:gridCol w="785360">
                  <a:extLst>
                    <a:ext uri="{9D8B030D-6E8A-4147-A177-3AD203B41FA5}">
                      <a16:colId xmlns:a16="http://schemas.microsoft.com/office/drawing/2014/main" val="946230781"/>
                    </a:ext>
                  </a:extLst>
                </a:gridCol>
                <a:gridCol w="820810">
                  <a:extLst>
                    <a:ext uri="{9D8B030D-6E8A-4147-A177-3AD203B41FA5}">
                      <a16:colId xmlns:a16="http://schemas.microsoft.com/office/drawing/2014/main" val="3032542445"/>
                    </a:ext>
                  </a:extLst>
                </a:gridCol>
                <a:gridCol w="946249">
                  <a:extLst>
                    <a:ext uri="{9D8B030D-6E8A-4147-A177-3AD203B41FA5}">
                      <a16:colId xmlns:a16="http://schemas.microsoft.com/office/drawing/2014/main" val="594929752"/>
                    </a:ext>
                  </a:extLst>
                </a:gridCol>
              </a:tblGrid>
              <a:tr h="246599">
                <a:tc>
                  <a:txBody>
                    <a:bodyPr/>
                    <a:lstStyle/>
                    <a:p>
                      <a:r>
                        <a:rPr lang="en-GB" sz="1200" b="1" dirty="0"/>
                        <a:t>Source</a:t>
                      </a:r>
                    </a:p>
                  </a:txBody>
                  <a:tcPr/>
                </a:tc>
                <a:tc>
                  <a:txBody>
                    <a:bodyPr/>
                    <a:lstStyle/>
                    <a:p>
                      <a:r>
                        <a:rPr lang="en-GB" sz="1200" b="1" dirty="0"/>
                        <a:t>Target</a:t>
                      </a:r>
                    </a:p>
                  </a:txBody>
                  <a:tcPr/>
                </a:tc>
                <a:tc>
                  <a:txBody>
                    <a:bodyPr/>
                    <a:lstStyle/>
                    <a:p>
                      <a:r>
                        <a:rPr lang="en-GB" sz="1200" b="1" dirty="0"/>
                        <a:t>Jump</a:t>
                      </a:r>
                    </a:p>
                  </a:txBody>
                  <a:tcPr/>
                </a:tc>
                <a:tc>
                  <a:txBody>
                    <a:bodyPr/>
                    <a:lstStyle/>
                    <a:p>
                      <a:r>
                        <a:rPr lang="en-GB" sz="1200" b="1" dirty="0"/>
                        <a:t>Slide</a:t>
                      </a:r>
                    </a:p>
                  </a:txBody>
                  <a:tcPr/>
                </a:tc>
                <a:extLst>
                  <a:ext uri="{0D108BD9-81ED-4DB2-BD59-A6C34878D82A}">
                    <a16:rowId xmlns:a16="http://schemas.microsoft.com/office/drawing/2014/main" val="3792885071"/>
                  </a:ext>
                </a:extLst>
              </a:tr>
              <a:tr h="246599">
                <a:tc>
                  <a:txBody>
                    <a:bodyPr/>
                    <a:lstStyle/>
                    <a:p>
                      <a:r>
                        <a:rPr lang="en-GB" sz="1200" dirty="0"/>
                        <a:t>Run</a:t>
                      </a:r>
                    </a:p>
                  </a:txBody>
                  <a:tcPr/>
                </a:tc>
                <a:tc>
                  <a:txBody>
                    <a:bodyPr/>
                    <a:lstStyle/>
                    <a:p>
                      <a:r>
                        <a:rPr lang="en-GB" sz="1200" dirty="0"/>
                        <a:t>Jump</a:t>
                      </a:r>
                    </a:p>
                  </a:txBody>
                  <a:tcPr/>
                </a:tc>
                <a:tc>
                  <a:txBody>
                    <a:bodyPr/>
                    <a:lstStyle/>
                    <a:p>
                      <a:r>
                        <a:rPr lang="en-GB" sz="1200" dirty="0"/>
                        <a:t>True</a:t>
                      </a:r>
                    </a:p>
                  </a:txBody>
                  <a:tcPr/>
                </a:tc>
                <a:tc>
                  <a:txBody>
                    <a:bodyPr/>
                    <a:lstStyle/>
                    <a:p>
                      <a:r>
                        <a:rPr lang="en-GB" sz="1200" dirty="0"/>
                        <a:t>False</a:t>
                      </a:r>
                    </a:p>
                  </a:txBody>
                  <a:tcPr/>
                </a:tc>
                <a:extLst>
                  <a:ext uri="{0D108BD9-81ED-4DB2-BD59-A6C34878D82A}">
                    <a16:rowId xmlns:a16="http://schemas.microsoft.com/office/drawing/2014/main" val="598119736"/>
                  </a:ext>
                </a:extLst>
              </a:tr>
              <a:tr h="246599">
                <a:tc>
                  <a:txBody>
                    <a:bodyPr/>
                    <a:lstStyle/>
                    <a:p>
                      <a:r>
                        <a:rPr lang="en-GB" sz="1200" dirty="0"/>
                        <a:t>Jump</a:t>
                      </a:r>
                    </a:p>
                  </a:txBody>
                  <a:tcPr/>
                </a:tc>
                <a:tc>
                  <a:txBody>
                    <a:bodyPr/>
                    <a:lstStyle/>
                    <a:p>
                      <a:r>
                        <a:rPr lang="en-GB" sz="1200" dirty="0"/>
                        <a:t>Run</a:t>
                      </a:r>
                    </a:p>
                  </a:txBody>
                  <a:tcPr/>
                </a:tc>
                <a:tc>
                  <a:txBody>
                    <a:bodyPr/>
                    <a:lstStyle/>
                    <a:p>
                      <a:r>
                        <a:rPr lang="en-GB" sz="1200" dirty="0"/>
                        <a:t>False</a:t>
                      </a:r>
                    </a:p>
                  </a:txBody>
                  <a:tcPr/>
                </a:tc>
                <a:tc>
                  <a:txBody>
                    <a:bodyPr/>
                    <a:lstStyle/>
                    <a:p>
                      <a:r>
                        <a:rPr lang="en-GB" sz="1200" dirty="0"/>
                        <a:t>False</a:t>
                      </a:r>
                    </a:p>
                  </a:txBody>
                  <a:tcPr/>
                </a:tc>
                <a:extLst>
                  <a:ext uri="{0D108BD9-81ED-4DB2-BD59-A6C34878D82A}">
                    <a16:rowId xmlns:a16="http://schemas.microsoft.com/office/drawing/2014/main" val="2098629104"/>
                  </a:ext>
                </a:extLst>
              </a:tr>
              <a:tr h="246599">
                <a:tc>
                  <a:txBody>
                    <a:bodyPr/>
                    <a:lstStyle/>
                    <a:p>
                      <a:r>
                        <a:rPr lang="en-GB" sz="1200" dirty="0"/>
                        <a:t>Run</a:t>
                      </a:r>
                    </a:p>
                  </a:txBody>
                  <a:tcPr/>
                </a:tc>
                <a:tc>
                  <a:txBody>
                    <a:bodyPr/>
                    <a:lstStyle/>
                    <a:p>
                      <a:r>
                        <a:rPr lang="en-GB" sz="1200" dirty="0"/>
                        <a:t>Slide</a:t>
                      </a:r>
                    </a:p>
                  </a:txBody>
                  <a:tcPr/>
                </a:tc>
                <a:tc>
                  <a:txBody>
                    <a:bodyPr/>
                    <a:lstStyle/>
                    <a:p>
                      <a:r>
                        <a:rPr lang="en-GB" sz="1200" dirty="0"/>
                        <a:t>False</a:t>
                      </a:r>
                    </a:p>
                  </a:txBody>
                  <a:tcPr/>
                </a:tc>
                <a:tc>
                  <a:txBody>
                    <a:bodyPr/>
                    <a:lstStyle/>
                    <a:p>
                      <a:r>
                        <a:rPr lang="en-GB" sz="1200" dirty="0"/>
                        <a:t>True</a:t>
                      </a:r>
                    </a:p>
                  </a:txBody>
                  <a:tcPr/>
                </a:tc>
                <a:extLst>
                  <a:ext uri="{0D108BD9-81ED-4DB2-BD59-A6C34878D82A}">
                    <a16:rowId xmlns:a16="http://schemas.microsoft.com/office/drawing/2014/main" val="995541144"/>
                  </a:ext>
                </a:extLst>
              </a:tr>
              <a:tr h="246599">
                <a:tc>
                  <a:txBody>
                    <a:bodyPr/>
                    <a:lstStyle/>
                    <a:p>
                      <a:r>
                        <a:rPr lang="en-GB" sz="1200" dirty="0"/>
                        <a:t>Slide</a:t>
                      </a:r>
                    </a:p>
                  </a:txBody>
                  <a:tcPr/>
                </a:tc>
                <a:tc>
                  <a:txBody>
                    <a:bodyPr/>
                    <a:lstStyle/>
                    <a:p>
                      <a:r>
                        <a:rPr lang="en-GB" sz="1200" dirty="0"/>
                        <a:t>Run</a:t>
                      </a:r>
                    </a:p>
                  </a:txBody>
                  <a:tcPr/>
                </a:tc>
                <a:tc>
                  <a:txBody>
                    <a:bodyPr/>
                    <a:lstStyle/>
                    <a:p>
                      <a:r>
                        <a:rPr lang="en-GB" sz="1200" dirty="0"/>
                        <a:t>False</a:t>
                      </a:r>
                    </a:p>
                  </a:txBody>
                  <a:tcPr/>
                </a:tc>
                <a:tc>
                  <a:txBody>
                    <a:bodyPr/>
                    <a:lstStyle/>
                    <a:p>
                      <a:r>
                        <a:rPr lang="en-GB" sz="1200" dirty="0"/>
                        <a:t>False</a:t>
                      </a:r>
                    </a:p>
                  </a:txBody>
                  <a:tcPr/>
                </a:tc>
                <a:extLst>
                  <a:ext uri="{0D108BD9-81ED-4DB2-BD59-A6C34878D82A}">
                    <a16:rowId xmlns:a16="http://schemas.microsoft.com/office/drawing/2014/main" val="2411801480"/>
                  </a:ext>
                </a:extLst>
              </a:tr>
              <a:tr h="246599">
                <a:tc>
                  <a:txBody>
                    <a:bodyPr/>
                    <a:lstStyle/>
                    <a:p>
                      <a:r>
                        <a:rPr lang="en-GB" sz="1200" dirty="0"/>
                        <a:t>Slide</a:t>
                      </a:r>
                    </a:p>
                  </a:txBody>
                  <a:tcPr/>
                </a:tc>
                <a:tc>
                  <a:txBody>
                    <a:bodyPr/>
                    <a:lstStyle/>
                    <a:p>
                      <a:r>
                        <a:rPr lang="en-GB" sz="1200" dirty="0"/>
                        <a:t>Jump</a:t>
                      </a:r>
                    </a:p>
                  </a:txBody>
                  <a:tcPr/>
                </a:tc>
                <a:tc>
                  <a:txBody>
                    <a:bodyPr/>
                    <a:lstStyle/>
                    <a:p>
                      <a:r>
                        <a:rPr lang="en-GB" sz="1200" dirty="0"/>
                        <a:t>False</a:t>
                      </a:r>
                    </a:p>
                  </a:txBody>
                  <a:tcPr/>
                </a:tc>
                <a:tc>
                  <a:txBody>
                    <a:bodyPr/>
                    <a:lstStyle/>
                    <a:p>
                      <a:r>
                        <a:rPr lang="en-GB" sz="1200" dirty="0"/>
                        <a:t>False</a:t>
                      </a:r>
                    </a:p>
                  </a:txBody>
                  <a:tcPr/>
                </a:tc>
                <a:extLst>
                  <a:ext uri="{0D108BD9-81ED-4DB2-BD59-A6C34878D82A}">
                    <a16:rowId xmlns:a16="http://schemas.microsoft.com/office/drawing/2014/main" val="2151487435"/>
                  </a:ext>
                </a:extLst>
              </a:tr>
              <a:tr h="246599">
                <a:tc>
                  <a:txBody>
                    <a:bodyPr/>
                    <a:lstStyle/>
                    <a:p>
                      <a:r>
                        <a:rPr lang="en-GB" sz="1200" dirty="0"/>
                        <a:t>Jump</a:t>
                      </a:r>
                    </a:p>
                  </a:txBody>
                  <a:tcPr/>
                </a:tc>
                <a:tc>
                  <a:txBody>
                    <a:bodyPr/>
                    <a:lstStyle/>
                    <a:p>
                      <a:r>
                        <a:rPr lang="en-GB" sz="1200" dirty="0"/>
                        <a:t>Slide</a:t>
                      </a:r>
                    </a:p>
                  </a:txBody>
                  <a:tcPr/>
                </a:tc>
                <a:tc>
                  <a:txBody>
                    <a:bodyPr/>
                    <a:lstStyle/>
                    <a:p>
                      <a:r>
                        <a:rPr lang="en-GB" sz="1200" dirty="0"/>
                        <a:t>False</a:t>
                      </a:r>
                    </a:p>
                  </a:txBody>
                  <a:tcPr/>
                </a:tc>
                <a:tc>
                  <a:txBody>
                    <a:bodyPr/>
                    <a:lstStyle/>
                    <a:p>
                      <a:r>
                        <a:rPr lang="en-GB" sz="1200" dirty="0"/>
                        <a:t>False</a:t>
                      </a:r>
                    </a:p>
                  </a:txBody>
                  <a:tcPr/>
                </a:tc>
                <a:extLst>
                  <a:ext uri="{0D108BD9-81ED-4DB2-BD59-A6C34878D82A}">
                    <a16:rowId xmlns:a16="http://schemas.microsoft.com/office/drawing/2014/main" val="4122440682"/>
                  </a:ext>
                </a:extLst>
              </a:tr>
            </a:tbl>
          </a:graphicData>
        </a:graphic>
      </p:graphicFrame>
      <p:pic>
        <p:nvPicPr>
          <p:cNvPr id="15" name="Picture 14">
            <a:extLst>
              <a:ext uri="{FF2B5EF4-FFF2-40B4-BE49-F238E27FC236}">
                <a16:creationId xmlns:a16="http://schemas.microsoft.com/office/drawing/2014/main" id="{7D6C357C-AAF3-BB35-D140-0B75F1404239}"/>
              </a:ext>
            </a:extLst>
          </p:cNvPr>
          <p:cNvPicPr>
            <a:picLocks noChangeAspect="1"/>
          </p:cNvPicPr>
          <p:nvPr/>
        </p:nvPicPr>
        <p:blipFill>
          <a:blip r:embed="rId4"/>
          <a:srcRect l="1000" t="7922" r="1000" b="17528"/>
          <a:stretch>
            <a:fillRect/>
          </a:stretch>
        </p:blipFill>
        <p:spPr>
          <a:xfrm>
            <a:off x="375395" y="5832250"/>
            <a:ext cx="4649216" cy="966648"/>
          </a:xfrm>
          <a:prstGeom prst="rect">
            <a:avLst/>
          </a:prstGeom>
        </p:spPr>
      </p:pic>
    </p:spTree>
    <p:extLst>
      <p:ext uri="{BB962C8B-B14F-4D97-AF65-F5344CB8AC3E}">
        <p14:creationId xmlns:p14="http://schemas.microsoft.com/office/powerpoint/2010/main" val="2599136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6BDB-89BA-BDFB-8CDC-EAA04C6DC2FB}"/>
              </a:ext>
            </a:extLst>
          </p:cNvPr>
          <p:cNvSpPr>
            <a:spLocks noGrp="1"/>
          </p:cNvSpPr>
          <p:nvPr>
            <p:ph type="title"/>
          </p:nvPr>
        </p:nvSpPr>
        <p:spPr>
          <a:xfrm>
            <a:off x="989400" y="395289"/>
            <a:ext cx="10213200" cy="631786"/>
          </a:xfrm>
        </p:spPr>
        <p:txBody>
          <a:bodyPr>
            <a:noAutofit/>
          </a:bodyPr>
          <a:lstStyle/>
          <a:p>
            <a:r>
              <a:rPr lang="en-GB" sz="4400" dirty="0"/>
              <a:t>Problem: How do I add a Player Sprite in Unity?</a:t>
            </a:r>
          </a:p>
        </p:txBody>
      </p:sp>
      <p:sp>
        <p:nvSpPr>
          <p:cNvPr id="3" name="Content Placeholder 2">
            <a:extLst>
              <a:ext uri="{FF2B5EF4-FFF2-40B4-BE49-F238E27FC236}">
                <a16:creationId xmlns:a16="http://schemas.microsoft.com/office/drawing/2014/main" id="{997DCECA-38A2-F7BA-D5A4-06E33EE3047E}"/>
              </a:ext>
            </a:extLst>
          </p:cNvPr>
          <p:cNvSpPr>
            <a:spLocks noGrp="1"/>
          </p:cNvSpPr>
          <p:nvPr>
            <p:ph idx="1"/>
          </p:nvPr>
        </p:nvSpPr>
        <p:spPr>
          <a:xfrm>
            <a:off x="273020" y="1087882"/>
            <a:ext cx="11488504" cy="1484784"/>
          </a:xfrm>
        </p:spPr>
        <p:txBody>
          <a:bodyPr/>
          <a:lstStyle/>
          <a:p>
            <a:r>
              <a:rPr lang="en-GB" sz="1600" dirty="0"/>
              <a:t>1.2 Importing a Single Image Asset</a:t>
            </a:r>
          </a:p>
          <a:p>
            <a:pPr lvl="1">
              <a:lnSpc>
                <a:spcPct val="100000"/>
              </a:lnSpc>
            </a:pPr>
            <a:r>
              <a:rPr lang="en-GB" sz="1400" i="0" dirty="0"/>
              <a:t>We need an image to use as a sprite. For this project the assets are provided for you to work with, but there is nothing stopping you from finding alternatives. The site that the sprites provided came from is no longer up, but there are plenty of others that you can search.</a:t>
            </a:r>
          </a:p>
        </p:txBody>
      </p:sp>
      <p:sp>
        <p:nvSpPr>
          <p:cNvPr id="4" name="TextBox 3">
            <a:extLst>
              <a:ext uri="{FF2B5EF4-FFF2-40B4-BE49-F238E27FC236}">
                <a16:creationId xmlns:a16="http://schemas.microsoft.com/office/drawing/2014/main" id="{E326F875-C171-E190-4961-1FCFE3D16A98}"/>
              </a:ext>
            </a:extLst>
          </p:cNvPr>
          <p:cNvSpPr txBox="1"/>
          <p:nvPr/>
        </p:nvSpPr>
        <p:spPr>
          <a:xfrm>
            <a:off x="650239" y="2395164"/>
            <a:ext cx="11050325" cy="1169551"/>
          </a:xfrm>
          <a:prstGeom prst="rect">
            <a:avLst/>
          </a:prstGeom>
          <a:noFill/>
        </p:spPr>
        <p:txBody>
          <a:bodyPr wrap="square" rtlCol="0">
            <a:spAutoFit/>
          </a:bodyPr>
          <a:lstStyle/>
          <a:p>
            <a:r>
              <a:rPr lang="en-GB" sz="1400" spc="50" dirty="0"/>
              <a:t>But before we add any assets, we need somewhere to store them where we can easily find them. Let’s create some folders for our assets in the </a:t>
            </a:r>
            <a:r>
              <a:rPr lang="en-GB" sz="1400" b="1" spc="50" dirty="0"/>
              <a:t>Project Browser</a:t>
            </a:r>
            <a:r>
              <a:rPr lang="en-GB" sz="1400" spc="50" dirty="0"/>
              <a:t>. At this point we only have a few assets, but as our project grows in size it will benefit us to keep things organised.</a:t>
            </a:r>
          </a:p>
          <a:p>
            <a:endParaRPr lang="en-GB" sz="1400" spc="50" dirty="0"/>
          </a:p>
          <a:p>
            <a:r>
              <a:rPr lang="en-GB" sz="1400" spc="50" dirty="0"/>
              <a:t>This is a very good practice to get into for all your work.</a:t>
            </a:r>
          </a:p>
          <a:p>
            <a:endParaRPr lang="en-GB" sz="1400" dirty="0"/>
          </a:p>
        </p:txBody>
      </p:sp>
      <p:pic>
        <p:nvPicPr>
          <p:cNvPr id="8" name="Picture 7">
            <a:extLst>
              <a:ext uri="{FF2B5EF4-FFF2-40B4-BE49-F238E27FC236}">
                <a16:creationId xmlns:a16="http://schemas.microsoft.com/office/drawing/2014/main" id="{CCA52225-4A11-B2E5-FD8E-32F6B31F06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99124" y="3810645"/>
            <a:ext cx="3962400" cy="1891309"/>
          </a:xfrm>
          <a:prstGeom prst="rect">
            <a:avLst/>
          </a:prstGeom>
        </p:spPr>
      </p:pic>
      <p:sp>
        <p:nvSpPr>
          <p:cNvPr id="9" name="TextBox 8">
            <a:extLst>
              <a:ext uri="{FF2B5EF4-FFF2-40B4-BE49-F238E27FC236}">
                <a16:creationId xmlns:a16="http://schemas.microsoft.com/office/drawing/2014/main" id="{2CE49999-45FA-9897-86B2-3983E2849BB4}"/>
              </a:ext>
            </a:extLst>
          </p:cNvPr>
          <p:cNvSpPr txBox="1"/>
          <p:nvPr/>
        </p:nvSpPr>
        <p:spPr>
          <a:xfrm>
            <a:off x="8069380" y="5701954"/>
            <a:ext cx="3421888" cy="215444"/>
          </a:xfrm>
          <a:prstGeom prst="rect">
            <a:avLst/>
          </a:prstGeom>
          <a:noFill/>
        </p:spPr>
        <p:txBody>
          <a:bodyPr wrap="square" rtlCol="0">
            <a:spAutoFit/>
          </a:bodyPr>
          <a:lstStyle/>
          <a:p>
            <a:r>
              <a:rPr lang="en-GB" sz="800" spc="50" dirty="0">
                <a:solidFill>
                  <a:srgbClr val="000000">
                    <a:alpha val="60000"/>
                  </a:srgbClr>
                </a:solidFill>
                <a:latin typeface="Avenir Next LT Pro"/>
              </a:rPr>
              <a:t>Figure 1.2: Screenshot: New folders – Structure is important!</a:t>
            </a:r>
            <a:endParaRPr lang="en-GB" sz="800" dirty="0"/>
          </a:p>
        </p:txBody>
      </p:sp>
      <p:pic>
        <p:nvPicPr>
          <p:cNvPr id="6" name="Picture 5">
            <a:extLst>
              <a:ext uri="{FF2B5EF4-FFF2-40B4-BE49-F238E27FC236}">
                <a16:creationId xmlns:a16="http://schemas.microsoft.com/office/drawing/2014/main" id="{C90C01DA-5341-48A2-FD2D-EC224864CB1D}"/>
              </a:ext>
            </a:extLst>
          </p:cNvPr>
          <p:cNvPicPr>
            <a:picLocks noChangeAspect="1"/>
          </p:cNvPicPr>
          <p:nvPr/>
        </p:nvPicPr>
        <p:blipFill>
          <a:blip r:embed="rId3"/>
          <a:stretch>
            <a:fillRect/>
          </a:stretch>
        </p:blipFill>
        <p:spPr>
          <a:xfrm>
            <a:off x="4183581" y="3810645"/>
            <a:ext cx="3562421" cy="2462213"/>
          </a:xfrm>
          <a:prstGeom prst="rect">
            <a:avLst/>
          </a:prstGeom>
        </p:spPr>
      </p:pic>
      <p:sp>
        <p:nvSpPr>
          <p:cNvPr id="7" name="TextBox 6">
            <a:extLst>
              <a:ext uri="{FF2B5EF4-FFF2-40B4-BE49-F238E27FC236}">
                <a16:creationId xmlns:a16="http://schemas.microsoft.com/office/drawing/2014/main" id="{36E6AC49-219C-F649-F027-F53C17F71049}"/>
              </a:ext>
            </a:extLst>
          </p:cNvPr>
          <p:cNvSpPr txBox="1"/>
          <p:nvPr/>
        </p:nvSpPr>
        <p:spPr>
          <a:xfrm>
            <a:off x="650239" y="3810645"/>
            <a:ext cx="3466594" cy="2246769"/>
          </a:xfrm>
          <a:prstGeom prst="rect">
            <a:avLst/>
          </a:prstGeom>
          <a:noFill/>
        </p:spPr>
        <p:txBody>
          <a:bodyPr wrap="square" rtlCol="0">
            <a:spAutoFit/>
          </a:bodyPr>
          <a:lstStyle/>
          <a:p>
            <a:r>
              <a:rPr lang="en-GB" sz="1400" spc="50" dirty="0">
                <a:solidFill>
                  <a:schemeClr val="tx1">
                    <a:alpha val="60000"/>
                  </a:schemeClr>
                </a:solidFill>
              </a:rPr>
              <a:t>To create sub-folders in the Assets folder, open it in the </a:t>
            </a:r>
            <a:r>
              <a:rPr lang="en-GB" sz="1400" b="1" spc="50" dirty="0">
                <a:solidFill>
                  <a:schemeClr val="tx1">
                    <a:alpha val="60000"/>
                  </a:schemeClr>
                </a:solidFill>
              </a:rPr>
              <a:t>Project Browser </a:t>
            </a:r>
            <a:r>
              <a:rPr lang="en-GB" sz="1400" spc="50" dirty="0">
                <a:solidFill>
                  <a:schemeClr val="tx1">
                    <a:alpha val="60000"/>
                  </a:schemeClr>
                </a:solidFill>
              </a:rPr>
              <a:t>window, right-click to open the context menu, and then select Create -&gt; Folder. This will create a new folder that you can name. For this project we have a sub-folder in Assets called Sprites, and then three sub-folders in Sprites: Environment, Obstacles, and Player.</a:t>
            </a:r>
          </a:p>
          <a:p>
            <a:endParaRPr lang="en-GB" sz="1400" dirty="0"/>
          </a:p>
        </p:txBody>
      </p:sp>
    </p:spTree>
    <p:extLst>
      <p:ext uri="{BB962C8B-B14F-4D97-AF65-F5344CB8AC3E}">
        <p14:creationId xmlns:p14="http://schemas.microsoft.com/office/powerpoint/2010/main" val="386011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36031-20CA-0CBE-2F09-3734173D77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F61D0-B78B-61B5-6009-8EAD7B4AAE70}"/>
              </a:ext>
            </a:extLst>
          </p:cNvPr>
          <p:cNvSpPr>
            <a:spLocks noGrp="1"/>
          </p:cNvSpPr>
          <p:nvPr>
            <p:ph idx="1"/>
          </p:nvPr>
        </p:nvSpPr>
        <p:spPr>
          <a:xfrm>
            <a:off x="719137" y="1801812"/>
            <a:ext cx="10753725" cy="4875340"/>
          </a:xfrm>
        </p:spPr>
        <p:txBody>
          <a:bodyPr>
            <a:normAutofit/>
          </a:bodyPr>
          <a:lstStyle/>
          <a:p>
            <a:pPr marL="4572" lvl="1" indent="0">
              <a:buNone/>
            </a:pPr>
            <a:r>
              <a:rPr lang="en-GB" b="1" dirty="0"/>
              <a:t>How do we make this work??</a:t>
            </a:r>
          </a:p>
          <a:p>
            <a:pPr marL="4572" lvl="1" indent="0">
              <a:buNone/>
            </a:pPr>
            <a:endParaRPr lang="en-GB" sz="1600" b="1" dirty="0"/>
          </a:p>
          <a:p>
            <a:pPr marL="4572" lvl="1" indent="0">
              <a:buNone/>
            </a:pPr>
            <a:r>
              <a:rPr lang="en-GB" sz="1600" dirty="0"/>
              <a:t>We have set up a lot of infrastructure, but there is still nothing telling Unity that when we press W on our keyboard the player should perform the Jump animation. This is where we need a script. </a:t>
            </a:r>
          </a:p>
          <a:p>
            <a:pPr marL="4572" lvl="1" indent="0">
              <a:buNone/>
            </a:pPr>
            <a:r>
              <a:rPr lang="en-GB" sz="1600" dirty="0"/>
              <a:t>As we are setting up a demo to get to know some basic operations, there is a </a:t>
            </a:r>
            <a:r>
              <a:rPr lang="en-GB" sz="1600" dirty="0" err="1"/>
              <a:t>PlayerMovement.cs</a:t>
            </a:r>
            <a:r>
              <a:rPr lang="en-GB" sz="1600" dirty="0"/>
              <a:t> script provided on Moodle. </a:t>
            </a:r>
          </a:p>
          <a:p>
            <a:pPr lvl="1">
              <a:buFont typeface="Arial" panose="020B0604020202020204" pitchFamily="34" charset="0"/>
              <a:buChar char="•"/>
            </a:pPr>
            <a:r>
              <a:rPr lang="en-GB" sz="1600" dirty="0"/>
              <a:t>Create a new folder called Scripts and drag in the </a:t>
            </a:r>
            <a:r>
              <a:rPr lang="en-GB" sz="1600" dirty="0" err="1"/>
              <a:t>PlayerMovement.cs</a:t>
            </a:r>
            <a:r>
              <a:rPr lang="en-GB" sz="1600" dirty="0"/>
              <a:t>.</a:t>
            </a:r>
          </a:p>
          <a:p>
            <a:pPr lvl="1">
              <a:buFont typeface="Arial" panose="020B0604020202020204" pitchFamily="34" charset="0"/>
              <a:buChar char="•"/>
            </a:pPr>
            <a:r>
              <a:rPr lang="en-GB" sz="1600" dirty="0"/>
              <a:t>Then, with your Ninja character open, drag the script onto the Inspector window on the right, just below Add Component (we are adding the script as a component).</a:t>
            </a:r>
          </a:p>
          <a:p>
            <a:pPr lvl="1">
              <a:buFont typeface="Arial" panose="020B0604020202020204" pitchFamily="34" charset="0"/>
              <a:buChar char="•"/>
            </a:pPr>
            <a:r>
              <a:rPr lang="en-GB" sz="1600" b="1" dirty="0"/>
              <a:t>IMPORTANT – This script was written for a much earlier version of Unity and, by default, will not work with Unity 6’s newer Input System. We need to make a few tweaks behind the scenes!</a:t>
            </a:r>
          </a:p>
          <a:p>
            <a:pPr lvl="1">
              <a:buFont typeface="Arial" panose="020B0604020202020204" pitchFamily="34" charset="0"/>
              <a:buChar char="•"/>
            </a:pPr>
            <a:r>
              <a:rPr lang="en-GB" sz="1600" b="1" dirty="0"/>
              <a:t>Go to Edit -&gt; Project Settings. Then in the new window under Player (on the left-hand column) find Active Input Handling and change it to ‘Both’. </a:t>
            </a:r>
          </a:p>
          <a:p>
            <a:pPr lvl="1">
              <a:buFont typeface="Arial" panose="020B0604020202020204" pitchFamily="34" charset="0"/>
              <a:buChar char="•"/>
            </a:pPr>
            <a:r>
              <a:rPr lang="en-GB" sz="1600" b="1" dirty="0"/>
              <a:t>Unity will need to restart. Make sure you save your project when prompted to do so.</a:t>
            </a:r>
          </a:p>
          <a:p>
            <a:pPr lvl="1">
              <a:buFont typeface="Arial" panose="020B0604020202020204" pitchFamily="34" charset="0"/>
              <a:buChar char="•"/>
            </a:pPr>
            <a:r>
              <a:rPr lang="en-GB" sz="1600" b="1" dirty="0"/>
              <a:t>When we press Play, we should see our Ninja jump on W and slide on S. </a:t>
            </a:r>
          </a:p>
          <a:p>
            <a:pPr lvl="1">
              <a:buFont typeface="Arial" panose="020B0604020202020204" pitchFamily="34" charset="0"/>
              <a:buChar char="•"/>
            </a:pPr>
            <a:r>
              <a:rPr lang="en-GB" sz="1600" dirty="0"/>
              <a:t>Note – The </a:t>
            </a:r>
            <a:r>
              <a:rPr lang="en-GB" sz="1600" dirty="0" err="1"/>
              <a:t>PlayerMovement.cs</a:t>
            </a:r>
            <a:r>
              <a:rPr lang="en-GB" sz="1600" dirty="0"/>
              <a:t> could be updated to the new input system and may well be later on if the old one is depreciated; but as the project only has two movements, the new system was considered a little overkill! For your own projects, I would advise looking into the newer system. For now, the old system is fine for prototyping.</a:t>
            </a:r>
          </a:p>
          <a:p>
            <a:pPr lvl="1">
              <a:buFont typeface="Arial" panose="020B0604020202020204" pitchFamily="34" charset="0"/>
              <a:buChar char="•"/>
            </a:pPr>
            <a:r>
              <a:rPr lang="en-GB" sz="1600" dirty="0">
                <a:hlinkClick r:id="rId2"/>
              </a:rPr>
              <a:t>https://docs.unity3d.com/Packages/com.unity.inputsystem@1.18/manual/index.html</a:t>
            </a:r>
            <a:endParaRPr lang="en-GB" sz="800" b="1" dirty="0"/>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7B05E833-8506-AE44-D513-450750F65456}"/>
              </a:ext>
            </a:extLst>
          </p:cNvPr>
          <p:cNvSpPr>
            <a:spLocks noGrp="1"/>
          </p:cNvSpPr>
          <p:nvPr>
            <p:ph type="title"/>
          </p:nvPr>
        </p:nvSpPr>
        <p:spPr>
          <a:xfrm>
            <a:off x="657225" y="499533"/>
            <a:ext cx="10773156" cy="1257830"/>
          </a:xfrm>
        </p:spPr>
        <p:txBody>
          <a:bodyPr>
            <a:normAutofit/>
          </a:bodyPr>
          <a:lstStyle/>
          <a:p>
            <a:r>
              <a:rPr lang="en-GB" sz="4400" dirty="0"/>
              <a:t>Problem: I want the animation to change – Running must be different to Jumping</a:t>
            </a:r>
          </a:p>
        </p:txBody>
      </p:sp>
    </p:spTree>
    <p:extLst>
      <p:ext uri="{BB962C8B-B14F-4D97-AF65-F5344CB8AC3E}">
        <p14:creationId xmlns:p14="http://schemas.microsoft.com/office/powerpoint/2010/main" val="3472571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E9C9A-F1A0-2952-C34B-38F6908EA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D4046D-AA8F-BAA4-D94B-C9F8EFA32D71}"/>
              </a:ext>
            </a:extLst>
          </p:cNvPr>
          <p:cNvSpPr>
            <a:spLocks noGrp="1"/>
          </p:cNvSpPr>
          <p:nvPr>
            <p:ph type="ctrTitle"/>
          </p:nvPr>
        </p:nvSpPr>
        <p:spPr>
          <a:xfrm>
            <a:off x="1079510" y="4575967"/>
            <a:ext cx="4457690" cy="1720850"/>
          </a:xfrm>
        </p:spPr>
        <p:txBody>
          <a:bodyPr anchor="ctr">
            <a:normAutofit/>
          </a:bodyPr>
          <a:lstStyle/>
          <a:p>
            <a:pPr>
              <a:lnSpc>
                <a:spcPct val="90000"/>
              </a:lnSpc>
            </a:pPr>
            <a:r>
              <a:rPr lang="en-GB" sz="3700"/>
              <a:t>Making an Endless Runner Game in Unity</a:t>
            </a:r>
          </a:p>
        </p:txBody>
      </p:sp>
      <p:sp>
        <p:nvSpPr>
          <p:cNvPr id="3" name="Subtitle 2">
            <a:extLst>
              <a:ext uri="{FF2B5EF4-FFF2-40B4-BE49-F238E27FC236}">
                <a16:creationId xmlns:a16="http://schemas.microsoft.com/office/drawing/2014/main" id="{5EF4F621-C04A-6157-309B-36071850E9E7}"/>
              </a:ext>
            </a:extLst>
          </p:cNvPr>
          <p:cNvSpPr>
            <a:spLocks noGrp="1"/>
          </p:cNvSpPr>
          <p:nvPr>
            <p:ph type="subTitle" idx="1"/>
          </p:nvPr>
        </p:nvSpPr>
        <p:spPr>
          <a:xfrm>
            <a:off x="6654801" y="4575967"/>
            <a:ext cx="4451347" cy="1720850"/>
          </a:xfrm>
        </p:spPr>
        <p:txBody>
          <a:bodyPr anchor="ctr">
            <a:normAutofit/>
          </a:bodyPr>
          <a:lstStyle/>
          <a:p>
            <a:r>
              <a:rPr lang="en-GB" dirty="0"/>
              <a:t>GDV4000 Introduction to Games Industry Practice</a:t>
            </a:r>
          </a:p>
          <a:p>
            <a:r>
              <a:rPr lang="en-GB" dirty="0"/>
              <a:t>Unity Workshop 4</a:t>
            </a:r>
          </a:p>
        </p:txBody>
      </p:sp>
      <p:pic>
        <p:nvPicPr>
          <p:cNvPr id="5" name="Picture 4">
            <a:extLst>
              <a:ext uri="{FF2B5EF4-FFF2-40B4-BE49-F238E27FC236}">
                <a16:creationId xmlns:a16="http://schemas.microsoft.com/office/drawing/2014/main" id="{83C22CC8-9400-8958-1FF7-DBCC4144C5D7}"/>
              </a:ext>
            </a:extLst>
          </p:cNvPr>
          <p:cNvPicPr>
            <a:picLocks noChangeAspect="1"/>
          </p:cNvPicPr>
          <p:nvPr/>
        </p:nvPicPr>
        <p:blipFill>
          <a:blip r:embed="rId2">
            <a:extLst>
              <a:ext uri="{28A0092B-C50C-407E-A947-70E740481C1C}">
                <a14:useLocalDpi xmlns:a14="http://schemas.microsoft.com/office/drawing/2010/main" val="0"/>
              </a:ext>
            </a:extLst>
          </a:blip>
          <a:srcRect t="20184" b="20184"/>
          <a:stretch/>
        </p:blipFill>
        <p:spPr>
          <a:xfrm>
            <a:off x="20" y="10"/>
            <a:ext cx="12191977" cy="4014777"/>
          </a:xfrm>
          <a:prstGeom prst="rect">
            <a:avLst/>
          </a:prstGeom>
        </p:spPr>
      </p:pic>
      <p:sp>
        <p:nvSpPr>
          <p:cNvPr id="4" name="Subtitle 2">
            <a:extLst>
              <a:ext uri="{FF2B5EF4-FFF2-40B4-BE49-F238E27FC236}">
                <a16:creationId xmlns:a16="http://schemas.microsoft.com/office/drawing/2014/main" id="{4465E380-64FC-7E3F-D910-7C1861AC3E46}"/>
              </a:ext>
            </a:extLst>
          </p:cNvPr>
          <p:cNvSpPr txBox="1">
            <a:spLocks/>
          </p:cNvSpPr>
          <p:nvPr/>
        </p:nvSpPr>
        <p:spPr>
          <a:xfrm>
            <a:off x="8154417" y="6608065"/>
            <a:ext cx="3883152" cy="2499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100"/>
              <a:t>Based on research and notes by Dr Glenn L. Jenkins</a:t>
            </a:r>
          </a:p>
        </p:txBody>
      </p:sp>
    </p:spTree>
    <p:extLst>
      <p:ext uri="{BB962C8B-B14F-4D97-AF65-F5344CB8AC3E}">
        <p14:creationId xmlns:p14="http://schemas.microsoft.com/office/powerpoint/2010/main" val="24765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A3016-EA96-BF30-D99B-0101E571696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E6AB49-89E3-C9D8-A62B-D20014471358}"/>
              </a:ext>
            </a:extLst>
          </p:cNvPr>
          <p:cNvSpPr>
            <a:spLocks noGrp="1"/>
          </p:cNvSpPr>
          <p:nvPr>
            <p:ph idx="1"/>
          </p:nvPr>
        </p:nvSpPr>
        <p:spPr>
          <a:xfrm>
            <a:off x="719137" y="1801812"/>
            <a:ext cx="10753725" cy="3005899"/>
          </a:xfrm>
        </p:spPr>
        <p:txBody>
          <a:bodyPr>
            <a:normAutofit/>
          </a:bodyPr>
          <a:lstStyle/>
          <a:p>
            <a:pPr marL="4572" lvl="1" indent="0">
              <a:buNone/>
            </a:pPr>
            <a:r>
              <a:rPr lang="en-GB" b="1" dirty="0"/>
              <a:t>Making the world move.</a:t>
            </a:r>
          </a:p>
          <a:p>
            <a:pPr marL="4572" lvl="1" indent="0">
              <a:buNone/>
            </a:pPr>
            <a:endParaRPr lang="en-GB" sz="1600" b="1" dirty="0"/>
          </a:p>
          <a:p>
            <a:pPr marL="4572" lvl="1" indent="0">
              <a:buNone/>
            </a:pPr>
            <a:r>
              <a:rPr lang="en-GB" sz="1600" dirty="0"/>
              <a:t>As part of the sprite assets we imported, we have a desert_BG.png. This is the sprite for our background. Nothing we are going to be doing in this section is essentially new, so hopefully as you go through this, there will be a lot of familiar practices.</a:t>
            </a:r>
          </a:p>
          <a:p>
            <a:pPr lvl="1">
              <a:buFont typeface="Arial" panose="020B0604020202020204" pitchFamily="34" charset="0"/>
              <a:buChar char="•"/>
            </a:pPr>
            <a:r>
              <a:rPr lang="en-GB" sz="1600" dirty="0"/>
              <a:t>Create an empty sprite and call it something like ‘</a:t>
            </a:r>
            <a:r>
              <a:rPr lang="en-GB" sz="1600" dirty="0" err="1"/>
              <a:t>BackgroundLH</a:t>
            </a:r>
            <a:r>
              <a:rPr lang="en-GB" sz="1600" dirty="0"/>
              <a:t>’.</a:t>
            </a:r>
          </a:p>
          <a:p>
            <a:pPr lvl="1">
              <a:buFont typeface="Arial" panose="020B0604020202020204" pitchFamily="34" charset="0"/>
              <a:buChar char="•"/>
            </a:pPr>
            <a:r>
              <a:rPr lang="en-GB" sz="1600" b="1" dirty="0"/>
              <a:t>Transform = X -0.1, Y 0, Z 1.0</a:t>
            </a:r>
          </a:p>
          <a:p>
            <a:pPr lvl="1">
              <a:buFont typeface="Arial" panose="020B0604020202020204" pitchFamily="34" charset="0"/>
              <a:buChar char="•"/>
            </a:pPr>
            <a:r>
              <a:rPr lang="en-GB" sz="1600" b="1" dirty="0"/>
              <a:t>Scale = X 2.2, Y 2.5, Z 1.0</a:t>
            </a:r>
          </a:p>
          <a:p>
            <a:pPr lvl="1">
              <a:buFont typeface="Arial" panose="020B0604020202020204" pitchFamily="34" charset="0"/>
              <a:buChar char="•"/>
            </a:pPr>
            <a:r>
              <a:rPr lang="en-GB" sz="1600" dirty="0"/>
              <a:t>With BackgroundLH selected, drag desert_BG.png into the selection box to the right of </a:t>
            </a:r>
            <a:r>
              <a:rPr lang="en-GB" sz="1600" b="1" dirty="0"/>
              <a:t>Sprite.</a:t>
            </a:r>
          </a:p>
          <a:p>
            <a:pPr marL="4572" lvl="1" indent="0">
              <a:buNone/>
            </a:pPr>
            <a:r>
              <a:rPr lang="en-GB" sz="1600" dirty="0"/>
              <a:t>Note that we are utilising the Z coordinate position on the </a:t>
            </a:r>
            <a:r>
              <a:rPr lang="en-GB" sz="1600" b="1" dirty="0"/>
              <a:t>Transform </a:t>
            </a:r>
            <a:r>
              <a:rPr lang="en-GB" sz="1600" dirty="0"/>
              <a:t>in order to layer our sprites.</a:t>
            </a:r>
          </a:p>
          <a:p>
            <a:pPr marL="4572" lvl="1" indent="0">
              <a:buNone/>
            </a:pPr>
            <a:r>
              <a:rPr lang="en-GB" sz="1600" dirty="0"/>
              <a:t>Our Ninja sprite’s Z Axis should be 0.0, placing it in front of the background. </a:t>
            </a:r>
            <a:endParaRPr lang="en-GB" sz="800" dirty="0"/>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731CD7CF-F739-B1E4-4245-807736602F1D}"/>
              </a:ext>
            </a:extLst>
          </p:cNvPr>
          <p:cNvSpPr>
            <a:spLocks noGrp="1"/>
          </p:cNvSpPr>
          <p:nvPr>
            <p:ph type="title"/>
          </p:nvPr>
        </p:nvSpPr>
        <p:spPr>
          <a:xfrm>
            <a:off x="657225" y="499533"/>
            <a:ext cx="10773156" cy="1257830"/>
          </a:xfrm>
        </p:spPr>
        <p:txBody>
          <a:bodyPr>
            <a:normAutofit/>
          </a:bodyPr>
          <a:lstStyle/>
          <a:p>
            <a:r>
              <a:rPr lang="en-GB" sz="4400" dirty="0"/>
              <a:t>Problem: I want to have an animated background in my Endless Runner game</a:t>
            </a:r>
          </a:p>
        </p:txBody>
      </p:sp>
      <p:grpSp>
        <p:nvGrpSpPr>
          <p:cNvPr id="9" name="Group 8">
            <a:extLst>
              <a:ext uri="{FF2B5EF4-FFF2-40B4-BE49-F238E27FC236}">
                <a16:creationId xmlns:a16="http://schemas.microsoft.com/office/drawing/2014/main" id="{51797667-10F7-B48A-4E25-1AD31081F3F5}"/>
              </a:ext>
            </a:extLst>
          </p:cNvPr>
          <p:cNvGrpSpPr/>
          <p:nvPr/>
        </p:nvGrpSpPr>
        <p:grpSpPr>
          <a:xfrm>
            <a:off x="9329208" y="3167664"/>
            <a:ext cx="2713454" cy="3225007"/>
            <a:chOff x="8930936" y="3167664"/>
            <a:chExt cx="2713454" cy="3225007"/>
          </a:xfrm>
        </p:grpSpPr>
        <p:pic>
          <p:nvPicPr>
            <p:cNvPr id="5" name="Picture 4">
              <a:extLst>
                <a:ext uri="{FF2B5EF4-FFF2-40B4-BE49-F238E27FC236}">
                  <a16:creationId xmlns:a16="http://schemas.microsoft.com/office/drawing/2014/main" id="{F7E7B722-A01F-16FC-A51F-E3E20BCB9F90}"/>
                </a:ext>
              </a:extLst>
            </p:cNvPr>
            <p:cNvPicPr>
              <a:picLocks noChangeAspect="1"/>
            </p:cNvPicPr>
            <p:nvPr/>
          </p:nvPicPr>
          <p:blipFill>
            <a:blip r:embed="rId2"/>
            <a:stretch>
              <a:fillRect/>
            </a:stretch>
          </p:blipFill>
          <p:spPr>
            <a:xfrm>
              <a:off x="8930936" y="3167664"/>
              <a:ext cx="2713454" cy="3225007"/>
            </a:xfrm>
            <a:prstGeom prst="rect">
              <a:avLst/>
            </a:prstGeom>
          </p:spPr>
        </p:pic>
        <p:sp>
          <p:nvSpPr>
            <p:cNvPr id="6" name="Rectangle 5">
              <a:extLst>
                <a:ext uri="{FF2B5EF4-FFF2-40B4-BE49-F238E27FC236}">
                  <a16:creationId xmlns:a16="http://schemas.microsoft.com/office/drawing/2014/main" id="{CD5523A2-A1D4-716B-0B88-12BEFC100473}"/>
                </a:ext>
              </a:extLst>
            </p:cNvPr>
            <p:cNvSpPr/>
            <p:nvPr/>
          </p:nvSpPr>
          <p:spPr>
            <a:xfrm>
              <a:off x="8930936" y="3955002"/>
              <a:ext cx="2713454" cy="12119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 name="Straight Arrow Connector 7">
            <a:extLst>
              <a:ext uri="{FF2B5EF4-FFF2-40B4-BE49-F238E27FC236}">
                <a16:creationId xmlns:a16="http://schemas.microsoft.com/office/drawing/2014/main" id="{5B8189CB-D649-CEED-CB88-3695FA5E2814}"/>
              </a:ext>
            </a:extLst>
          </p:cNvPr>
          <p:cNvCxnSpPr>
            <a:cxnSpLocks/>
            <a:endCxn id="6" idx="1"/>
          </p:cNvCxnSpPr>
          <p:nvPr/>
        </p:nvCxnSpPr>
        <p:spPr>
          <a:xfrm>
            <a:off x="8806688" y="4011168"/>
            <a:ext cx="522520" cy="442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84A0A68-6D7E-4DF7-A2DE-288A2B148FBB}"/>
              </a:ext>
            </a:extLst>
          </p:cNvPr>
          <p:cNvSpPr txBox="1">
            <a:spLocks/>
          </p:cNvSpPr>
          <p:nvPr/>
        </p:nvSpPr>
        <p:spPr>
          <a:xfrm>
            <a:off x="719137" y="4734926"/>
            <a:ext cx="8522399" cy="203533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600" dirty="0"/>
              <a:t>We have a background in place, but it is static. </a:t>
            </a:r>
          </a:p>
          <a:p>
            <a:pPr marL="4572" lvl="1" indent="0">
              <a:buFont typeface="Arial" pitchFamily="34" charset="0"/>
              <a:buNone/>
            </a:pPr>
            <a:r>
              <a:rPr lang="en-GB" sz="1600" dirty="0"/>
              <a:t>Our next problem will be how to make it move. This could be achieved through code, but as we have already successfully made use of the Animator and Animation Curves, the simpler option would be to use those.</a:t>
            </a:r>
            <a:endParaRPr lang="en-GB" sz="800" dirty="0"/>
          </a:p>
          <a:p>
            <a:pPr marL="4572" lvl="1" indent="0">
              <a:buFont typeface="Arial" pitchFamily="34" charset="0"/>
              <a:buNone/>
            </a:pPr>
            <a:endParaRPr lang="en-GB" sz="1600" dirty="0"/>
          </a:p>
          <a:p>
            <a:pPr lvl="1">
              <a:buFont typeface="Arial" pitchFamily="34" charset="0"/>
              <a:buChar char="•"/>
            </a:pPr>
            <a:endParaRPr lang="en-GB" sz="1600" dirty="0"/>
          </a:p>
        </p:txBody>
      </p:sp>
    </p:spTree>
    <p:extLst>
      <p:ext uri="{BB962C8B-B14F-4D97-AF65-F5344CB8AC3E}">
        <p14:creationId xmlns:p14="http://schemas.microsoft.com/office/powerpoint/2010/main" val="542042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79EF-68E6-8BC7-CEE0-8E16E0CDFA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CF4E1D-DCBA-4D7A-B0FC-5A9694AFBDC1}"/>
              </a:ext>
            </a:extLst>
          </p:cNvPr>
          <p:cNvSpPr>
            <a:spLocks noGrp="1"/>
          </p:cNvSpPr>
          <p:nvPr>
            <p:ph idx="1"/>
          </p:nvPr>
        </p:nvSpPr>
        <p:spPr>
          <a:xfrm>
            <a:off x="719137" y="1801813"/>
            <a:ext cx="10753725" cy="2428812"/>
          </a:xfrm>
        </p:spPr>
        <p:txBody>
          <a:bodyPr>
            <a:normAutofit/>
          </a:bodyPr>
          <a:lstStyle/>
          <a:p>
            <a:pPr marL="4572" lvl="1" indent="0">
              <a:buNone/>
            </a:pPr>
            <a:r>
              <a:rPr lang="en-GB" b="1" dirty="0"/>
              <a:t>Making the world move.</a:t>
            </a:r>
          </a:p>
          <a:p>
            <a:pPr marL="4572" lvl="1" indent="0">
              <a:buNone/>
            </a:pPr>
            <a:endParaRPr lang="en-GB" sz="1600" b="1" dirty="0"/>
          </a:p>
          <a:p>
            <a:pPr marL="4572" lvl="1" indent="0">
              <a:buNone/>
            </a:pPr>
            <a:r>
              <a:rPr lang="en-GB" sz="1600" dirty="0"/>
              <a:t>Start by selecting the component that we want to animate (</a:t>
            </a:r>
            <a:r>
              <a:rPr lang="en-GB" sz="1600" b="1" dirty="0"/>
              <a:t>BackgroundLH</a:t>
            </a:r>
            <a:r>
              <a:rPr lang="en-GB" sz="1600" dirty="0"/>
              <a:t>).</a:t>
            </a:r>
          </a:p>
          <a:p>
            <a:pPr lvl="1">
              <a:buFont typeface="Arial" panose="020B0604020202020204" pitchFamily="34" charset="0"/>
              <a:buChar char="•"/>
            </a:pPr>
            <a:r>
              <a:rPr lang="en-GB" sz="1600" dirty="0"/>
              <a:t>Open the Animation Editor (CTRL+6) and create a new animation called ‘Parallax Scrolling’.</a:t>
            </a:r>
          </a:p>
          <a:p>
            <a:pPr lvl="1">
              <a:buFont typeface="Arial" panose="020B0604020202020204" pitchFamily="34" charset="0"/>
              <a:buChar char="•"/>
            </a:pPr>
            <a:r>
              <a:rPr lang="en-GB" sz="1600" dirty="0"/>
              <a:t>Add a property. As we are looking to move the background to the left, we need this to be a Transform-&gt;Position.</a:t>
            </a:r>
          </a:p>
          <a:p>
            <a:pPr lvl="1">
              <a:buFont typeface="Arial" panose="020B0604020202020204" pitchFamily="34" charset="0"/>
              <a:buChar char="•"/>
            </a:pPr>
            <a:r>
              <a:rPr lang="en-GB" sz="1600" dirty="0"/>
              <a:t>Samples and keyframes can remain at default.</a:t>
            </a:r>
          </a:p>
          <a:p>
            <a:pPr lvl="1">
              <a:buFont typeface="Arial" panose="020B0604020202020204" pitchFamily="34" charset="0"/>
              <a:buChar char="•"/>
            </a:pPr>
            <a:r>
              <a:rPr lang="en-GB" sz="1600" dirty="0"/>
              <a:t>Move the keyframe marker to 1.00 and create a new keyframe on </a:t>
            </a:r>
            <a:r>
              <a:rPr lang="en-GB" sz="1600" dirty="0" err="1"/>
              <a:t>Position.x</a:t>
            </a:r>
            <a:r>
              <a:rPr lang="en-GB" sz="1600" dirty="0"/>
              <a:t>.</a:t>
            </a:r>
          </a:p>
          <a:p>
            <a:pPr lvl="1">
              <a:buFont typeface="Arial" panose="020B0604020202020204" pitchFamily="34" charset="0"/>
              <a:buChar char="•"/>
            </a:pPr>
            <a:r>
              <a:rPr lang="en-GB" sz="1600" dirty="0"/>
              <a:t>Set the </a:t>
            </a:r>
            <a:r>
              <a:rPr lang="en-GB" sz="1600" dirty="0" err="1"/>
              <a:t>Position.x</a:t>
            </a:r>
            <a:r>
              <a:rPr lang="en-GB" sz="1600" dirty="0"/>
              <a:t> value at 1.00 to -17.5</a:t>
            </a:r>
            <a:endParaRPr lang="en-GB" sz="800" dirty="0"/>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97D06A1E-33E4-A033-A2D2-7978AE570B91}"/>
              </a:ext>
            </a:extLst>
          </p:cNvPr>
          <p:cNvSpPr>
            <a:spLocks noGrp="1"/>
          </p:cNvSpPr>
          <p:nvPr>
            <p:ph type="title"/>
          </p:nvPr>
        </p:nvSpPr>
        <p:spPr>
          <a:xfrm>
            <a:off x="657225" y="499533"/>
            <a:ext cx="10773156" cy="1257830"/>
          </a:xfrm>
        </p:spPr>
        <p:txBody>
          <a:bodyPr>
            <a:normAutofit/>
          </a:bodyPr>
          <a:lstStyle/>
          <a:p>
            <a:r>
              <a:rPr lang="en-GB" sz="4400" dirty="0"/>
              <a:t>Problem: How do I move the background image?</a:t>
            </a:r>
          </a:p>
        </p:txBody>
      </p:sp>
      <p:pic>
        <p:nvPicPr>
          <p:cNvPr id="7" name="Picture 6">
            <a:extLst>
              <a:ext uri="{FF2B5EF4-FFF2-40B4-BE49-F238E27FC236}">
                <a16:creationId xmlns:a16="http://schemas.microsoft.com/office/drawing/2014/main" id="{995A8F2A-C930-0D41-A1E3-81E90A181D2A}"/>
              </a:ext>
            </a:extLst>
          </p:cNvPr>
          <p:cNvPicPr>
            <a:picLocks noChangeAspect="1"/>
          </p:cNvPicPr>
          <p:nvPr/>
        </p:nvPicPr>
        <p:blipFill>
          <a:blip r:embed="rId2"/>
          <a:srcRect r="314"/>
          <a:stretch>
            <a:fillRect/>
          </a:stretch>
        </p:blipFill>
        <p:spPr>
          <a:xfrm>
            <a:off x="6547104" y="4184546"/>
            <a:ext cx="5334382" cy="2459549"/>
          </a:xfrm>
          <a:prstGeom prst="rect">
            <a:avLst/>
          </a:prstGeom>
        </p:spPr>
      </p:pic>
      <p:sp>
        <p:nvSpPr>
          <p:cNvPr id="10" name="Content Placeholder 2">
            <a:extLst>
              <a:ext uri="{FF2B5EF4-FFF2-40B4-BE49-F238E27FC236}">
                <a16:creationId xmlns:a16="http://schemas.microsoft.com/office/drawing/2014/main" id="{EB3865F9-38D1-3938-63E2-2143C87182B2}"/>
              </a:ext>
            </a:extLst>
          </p:cNvPr>
          <p:cNvSpPr txBox="1">
            <a:spLocks/>
          </p:cNvSpPr>
          <p:nvPr/>
        </p:nvSpPr>
        <p:spPr>
          <a:xfrm>
            <a:off x="719137" y="4307269"/>
            <a:ext cx="5755767" cy="233682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600" dirty="0"/>
              <a:t>Check the animation works. Make sure your X position is negative, otherwise the background will move the wrong way.</a:t>
            </a:r>
          </a:p>
          <a:p>
            <a:pPr marL="4572" lvl="1" indent="0">
              <a:buFont typeface="Arial" pitchFamily="34" charset="0"/>
              <a:buNone/>
            </a:pPr>
            <a:r>
              <a:rPr lang="en-GB" sz="1600" dirty="0"/>
              <a:t>Close the animator and save the project. </a:t>
            </a:r>
          </a:p>
          <a:p>
            <a:pPr marL="4572" lvl="1" indent="0">
              <a:buFont typeface="Arial" pitchFamily="34" charset="0"/>
              <a:buNone/>
            </a:pPr>
            <a:endParaRPr lang="en-GB" sz="1600" dirty="0"/>
          </a:p>
          <a:p>
            <a:pPr marL="4572" lvl="1" indent="0">
              <a:buFont typeface="Arial" pitchFamily="34" charset="0"/>
              <a:buNone/>
            </a:pPr>
            <a:r>
              <a:rPr lang="en-GB" sz="1600" dirty="0"/>
              <a:t>When you play the game, you will notice that things are still not right…</a:t>
            </a:r>
          </a:p>
          <a:p>
            <a:pPr marL="4572" lvl="1" indent="0">
              <a:buFont typeface="Arial" pitchFamily="34" charset="0"/>
              <a:buNone/>
            </a:pPr>
            <a:endParaRPr lang="en-GB" sz="1600" dirty="0"/>
          </a:p>
          <a:p>
            <a:pPr lvl="1">
              <a:buFont typeface="Arial" pitchFamily="34" charset="0"/>
              <a:buChar char="•"/>
            </a:pPr>
            <a:endParaRPr lang="en-GB" sz="1600" dirty="0"/>
          </a:p>
        </p:txBody>
      </p:sp>
    </p:spTree>
    <p:extLst>
      <p:ext uri="{BB962C8B-B14F-4D97-AF65-F5344CB8AC3E}">
        <p14:creationId xmlns:p14="http://schemas.microsoft.com/office/powerpoint/2010/main" val="903593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AACBB-2C59-6D7A-A60C-FF9E7BCED91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CA91A5-400B-42B2-11D4-B6E9C6758FF1}"/>
              </a:ext>
            </a:extLst>
          </p:cNvPr>
          <p:cNvSpPr>
            <a:spLocks noGrp="1"/>
          </p:cNvSpPr>
          <p:nvPr>
            <p:ph idx="1"/>
          </p:nvPr>
        </p:nvSpPr>
        <p:spPr>
          <a:xfrm>
            <a:off x="719137" y="1801813"/>
            <a:ext cx="10753725" cy="2428812"/>
          </a:xfrm>
        </p:spPr>
        <p:txBody>
          <a:bodyPr>
            <a:normAutofit lnSpcReduction="10000"/>
          </a:bodyPr>
          <a:lstStyle/>
          <a:p>
            <a:pPr marL="4572" lvl="1" indent="0">
              <a:buNone/>
            </a:pPr>
            <a:r>
              <a:rPr lang="en-GB" b="1" dirty="0"/>
              <a:t>Making the world move.</a:t>
            </a:r>
          </a:p>
          <a:p>
            <a:pPr marL="4572" lvl="1" indent="0">
              <a:buNone/>
            </a:pPr>
            <a:endParaRPr lang="en-GB" sz="1600" b="1" dirty="0"/>
          </a:p>
          <a:p>
            <a:pPr marL="4572" lvl="1" indent="0">
              <a:buNone/>
            </a:pPr>
            <a:r>
              <a:rPr lang="en-GB" sz="1600" dirty="0"/>
              <a:t>We need to create an illusion of an endless scrolling background, and we can leverage an important feature of our </a:t>
            </a:r>
            <a:r>
              <a:rPr lang="en-GB" sz="1600" dirty="0" err="1"/>
              <a:t>desert_BG</a:t>
            </a:r>
            <a:r>
              <a:rPr lang="en-GB" sz="1600" dirty="0"/>
              <a:t> texture – it is the same at both edges. This was designed to be a scrolling background.</a:t>
            </a:r>
          </a:p>
          <a:p>
            <a:pPr marL="4572" lvl="1" indent="0">
              <a:buNone/>
            </a:pPr>
            <a:r>
              <a:rPr lang="en-GB" sz="1600" dirty="0"/>
              <a:t>We are going to create another Game Object Sprite and call it BackgroundRH and then </a:t>
            </a:r>
            <a:r>
              <a:rPr lang="en-GB" sz="1600" i="1" dirty="0"/>
              <a:t>parent</a:t>
            </a:r>
            <a:r>
              <a:rPr lang="en-GB" sz="1600" dirty="0"/>
              <a:t> it to the Background LH. Parenting creates a link and a dependency between two objects. By parenting, when we move BackgroundLH, BackgroundRH will also move. This is because its position is local to that of its parent.</a:t>
            </a:r>
          </a:p>
          <a:p>
            <a:pPr marL="4572" lvl="1" indent="0">
              <a:buNone/>
            </a:pPr>
            <a:endParaRPr lang="en-GB" sz="1600" dirty="0"/>
          </a:p>
          <a:p>
            <a:pPr marL="4572" lvl="1" indent="0">
              <a:buNone/>
            </a:pPr>
            <a:r>
              <a:rPr lang="en-GB" sz="1600" b="1" dirty="0"/>
              <a:t>Note</a:t>
            </a:r>
            <a:r>
              <a:rPr lang="en-GB" sz="1600" dirty="0"/>
              <a:t> – This is not the same kind of parent/child relationship that you may have come across in other modules when discussing Object Orientation.</a:t>
            </a:r>
            <a:endParaRPr lang="en-GB" sz="1600" b="1" dirty="0"/>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6A95C341-34B1-712B-6337-F14C4F5B921D}"/>
              </a:ext>
            </a:extLst>
          </p:cNvPr>
          <p:cNvSpPr>
            <a:spLocks noGrp="1"/>
          </p:cNvSpPr>
          <p:nvPr>
            <p:ph type="title"/>
          </p:nvPr>
        </p:nvSpPr>
        <p:spPr>
          <a:xfrm>
            <a:off x="657225" y="499533"/>
            <a:ext cx="10773156" cy="1257830"/>
          </a:xfrm>
        </p:spPr>
        <p:txBody>
          <a:bodyPr>
            <a:normAutofit/>
          </a:bodyPr>
          <a:lstStyle/>
          <a:p>
            <a:r>
              <a:rPr lang="en-GB" sz="4400" dirty="0"/>
              <a:t>Problem: How do I make the background seem infinite?</a:t>
            </a:r>
          </a:p>
        </p:txBody>
      </p:sp>
      <p:grpSp>
        <p:nvGrpSpPr>
          <p:cNvPr id="13" name="Group 12">
            <a:extLst>
              <a:ext uri="{FF2B5EF4-FFF2-40B4-BE49-F238E27FC236}">
                <a16:creationId xmlns:a16="http://schemas.microsoft.com/office/drawing/2014/main" id="{6FBDD195-E736-2C28-072B-65D09284FAC9}"/>
              </a:ext>
            </a:extLst>
          </p:cNvPr>
          <p:cNvGrpSpPr/>
          <p:nvPr/>
        </p:nvGrpSpPr>
        <p:grpSpPr>
          <a:xfrm>
            <a:off x="2450592" y="4150774"/>
            <a:ext cx="4276863" cy="2554545"/>
            <a:chOff x="827108" y="4275075"/>
            <a:chExt cx="4054052" cy="2062103"/>
          </a:xfrm>
        </p:grpSpPr>
        <p:pic>
          <p:nvPicPr>
            <p:cNvPr id="5" name="Picture 4">
              <a:extLst>
                <a:ext uri="{FF2B5EF4-FFF2-40B4-BE49-F238E27FC236}">
                  <a16:creationId xmlns:a16="http://schemas.microsoft.com/office/drawing/2014/main" id="{4F104584-7789-5073-E835-62B257A10547}"/>
                </a:ext>
              </a:extLst>
            </p:cNvPr>
            <p:cNvPicPr>
              <a:picLocks noChangeAspect="1"/>
            </p:cNvPicPr>
            <p:nvPr/>
          </p:nvPicPr>
          <p:blipFill>
            <a:blip r:embed="rId2"/>
            <a:srcRect r="45094" b="3794"/>
            <a:stretch>
              <a:fillRect/>
            </a:stretch>
          </p:blipFill>
          <p:spPr>
            <a:xfrm>
              <a:off x="827108" y="4275075"/>
              <a:ext cx="2160227" cy="2062103"/>
            </a:xfrm>
            <a:prstGeom prst="rect">
              <a:avLst/>
            </a:prstGeom>
          </p:spPr>
        </p:pic>
        <p:sp>
          <p:nvSpPr>
            <p:cNvPr id="6" name="TextBox 5">
              <a:extLst>
                <a:ext uri="{FF2B5EF4-FFF2-40B4-BE49-F238E27FC236}">
                  <a16:creationId xmlns:a16="http://schemas.microsoft.com/office/drawing/2014/main" id="{D5D04D95-FCF6-C207-4238-B40B274236B1}"/>
                </a:ext>
              </a:extLst>
            </p:cNvPr>
            <p:cNvSpPr txBox="1"/>
            <p:nvPr/>
          </p:nvSpPr>
          <p:spPr>
            <a:xfrm>
              <a:off x="2987336" y="4275075"/>
              <a:ext cx="1893824" cy="206210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600" dirty="0"/>
                <a:t>To parent, drag BackgroundRH in the Hierarchy window onto BackgroundLH. The result should be that the child is indented beneath the parent.</a:t>
              </a:r>
            </a:p>
          </p:txBody>
        </p:sp>
      </p:grpSp>
      <p:grpSp>
        <p:nvGrpSpPr>
          <p:cNvPr id="12" name="Group 11">
            <a:extLst>
              <a:ext uri="{FF2B5EF4-FFF2-40B4-BE49-F238E27FC236}">
                <a16:creationId xmlns:a16="http://schemas.microsoft.com/office/drawing/2014/main" id="{7DD63389-B2DF-E579-497A-771E22016682}"/>
              </a:ext>
            </a:extLst>
          </p:cNvPr>
          <p:cNvGrpSpPr/>
          <p:nvPr/>
        </p:nvGrpSpPr>
        <p:grpSpPr>
          <a:xfrm>
            <a:off x="7080728" y="4150773"/>
            <a:ext cx="3949158" cy="2554546"/>
            <a:chOff x="5039361" y="4068063"/>
            <a:chExt cx="3949158" cy="2554546"/>
          </a:xfrm>
        </p:grpSpPr>
        <p:pic>
          <p:nvPicPr>
            <p:cNvPr id="9" name="Picture 8">
              <a:extLst>
                <a:ext uri="{FF2B5EF4-FFF2-40B4-BE49-F238E27FC236}">
                  <a16:creationId xmlns:a16="http://schemas.microsoft.com/office/drawing/2014/main" id="{7E0A89B0-E812-2A3E-A631-BEBD0533D317}"/>
                </a:ext>
              </a:extLst>
            </p:cNvPr>
            <p:cNvPicPr>
              <a:picLocks noChangeAspect="1"/>
            </p:cNvPicPr>
            <p:nvPr/>
          </p:nvPicPr>
          <p:blipFill>
            <a:blip r:embed="rId3"/>
            <a:srcRect l="1369" t="480"/>
            <a:stretch>
              <a:fillRect/>
            </a:stretch>
          </p:blipFill>
          <p:spPr>
            <a:xfrm>
              <a:off x="7374770" y="4068064"/>
              <a:ext cx="1613749" cy="2554545"/>
            </a:xfrm>
            <a:prstGeom prst="rect">
              <a:avLst/>
            </a:prstGeom>
          </p:spPr>
        </p:pic>
        <p:sp>
          <p:nvSpPr>
            <p:cNvPr id="11" name="TextBox 10">
              <a:extLst>
                <a:ext uri="{FF2B5EF4-FFF2-40B4-BE49-F238E27FC236}">
                  <a16:creationId xmlns:a16="http://schemas.microsoft.com/office/drawing/2014/main" id="{9902AD8E-97F2-1C6E-CDEF-C8706E6FCC51}"/>
                </a:ext>
              </a:extLst>
            </p:cNvPr>
            <p:cNvSpPr txBox="1"/>
            <p:nvPr/>
          </p:nvSpPr>
          <p:spPr>
            <a:xfrm>
              <a:off x="5039361" y="4068063"/>
              <a:ext cx="2335409" cy="255454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600" dirty="0"/>
                <a:t>Copy these settings for BackgroundRH. Position.x should be 8.0 (moving it to join onto the righthand side of BackgroundLH). Note that the Scale Values are set to 1.0. This is because it is automatically taking the Scale used by the parent.</a:t>
              </a:r>
            </a:p>
          </p:txBody>
        </p:sp>
      </p:grpSp>
    </p:spTree>
    <p:extLst>
      <p:ext uri="{BB962C8B-B14F-4D97-AF65-F5344CB8AC3E}">
        <p14:creationId xmlns:p14="http://schemas.microsoft.com/office/powerpoint/2010/main" val="1652492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0AA51-3274-9751-6419-222DA1D307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8A7EFA-62E8-464D-73E1-581E861AEAC4}"/>
              </a:ext>
            </a:extLst>
          </p:cNvPr>
          <p:cNvSpPr>
            <a:spLocks noGrp="1"/>
          </p:cNvSpPr>
          <p:nvPr>
            <p:ph idx="1"/>
          </p:nvPr>
        </p:nvSpPr>
        <p:spPr>
          <a:xfrm>
            <a:off x="719137" y="1801813"/>
            <a:ext cx="10753725" cy="1591627"/>
          </a:xfrm>
        </p:spPr>
        <p:txBody>
          <a:bodyPr>
            <a:normAutofit/>
          </a:bodyPr>
          <a:lstStyle/>
          <a:p>
            <a:pPr marL="4572" lvl="1" indent="0">
              <a:buNone/>
            </a:pPr>
            <a:r>
              <a:rPr lang="en-GB" b="1" dirty="0"/>
              <a:t>Making the world move.</a:t>
            </a:r>
          </a:p>
          <a:p>
            <a:pPr marL="4572" lvl="1" indent="0">
              <a:buNone/>
            </a:pPr>
            <a:endParaRPr lang="en-GB" sz="1600" b="1" dirty="0"/>
          </a:p>
          <a:p>
            <a:pPr marL="4572" lvl="1" indent="0">
              <a:buNone/>
            </a:pPr>
            <a:r>
              <a:rPr lang="en-GB" sz="1600" dirty="0"/>
              <a:t>Save your scene and play the game. </a:t>
            </a:r>
          </a:p>
          <a:p>
            <a:pPr marL="4572" lvl="1" indent="0">
              <a:buNone/>
            </a:pPr>
            <a:r>
              <a:rPr lang="en-GB" sz="1600" dirty="0"/>
              <a:t>We should see a seamless scrolling background but… our animation curve is too smooth when it ought to be linear.</a:t>
            </a:r>
          </a:p>
          <a:p>
            <a:pPr marL="4572" lvl="1" indent="0">
              <a:buNone/>
            </a:pPr>
            <a:r>
              <a:rPr lang="en-GB" sz="1600" dirty="0"/>
              <a:t>As we did with the Boulder, we just need to adjust the control points.</a:t>
            </a:r>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D3CFD901-6237-DF49-56D7-0874B188B70D}"/>
              </a:ext>
            </a:extLst>
          </p:cNvPr>
          <p:cNvSpPr>
            <a:spLocks noGrp="1"/>
          </p:cNvSpPr>
          <p:nvPr>
            <p:ph type="title"/>
          </p:nvPr>
        </p:nvSpPr>
        <p:spPr>
          <a:xfrm>
            <a:off x="657225" y="499533"/>
            <a:ext cx="10773156" cy="1257830"/>
          </a:xfrm>
        </p:spPr>
        <p:txBody>
          <a:bodyPr>
            <a:normAutofit/>
          </a:bodyPr>
          <a:lstStyle/>
          <a:p>
            <a:r>
              <a:rPr lang="en-GB" sz="4400" dirty="0"/>
              <a:t>Problem: How do I make the background seem infinite?</a:t>
            </a:r>
          </a:p>
        </p:txBody>
      </p:sp>
      <p:pic>
        <p:nvPicPr>
          <p:cNvPr id="7" name="Picture 6">
            <a:extLst>
              <a:ext uri="{FF2B5EF4-FFF2-40B4-BE49-F238E27FC236}">
                <a16:creationId xmlns:a16="http://schemas.microsoft.com/office/drawing/2014/main" id="{869ECCEC-2070-395A-30CC-2FD8F2C4522F}"/>
              </a:ext>
            </a:extLst>
          </p:cNvPr>
          <p:cNvPicPr>
            <a:picLocks noChangeAspect="1"/>
          </p:cNvPicPr>
          <p:nvPr/>
        </p:nvPicPr>
        <p:blipFill>
          <a:blip r:embed="rId2"/>
          <a:stretch>
            <a:fillRect/>
          </a:stretch>
        </p:blipFill>
        <p:spPr>
          <a:xfrm>
            <a:off x="4948457" y="3393183"/>
            <a:ext cx="7150328" cy="3364637"/>
          </a:xfrm>
          <a:prstGeom prst="rect">
            <a:avLst/>
          </a:prstGeom>
        </p:spPr>
      </p:pic>
      <p:sp>
        <p:nvSpPr>
          <p:cNvPr id="14" name="Content Placeholder 2">
            <a:extLst>
              <a:ext uri="{FF2B5EF4-FFF2-40B4-BE49-F238E27FC236}">
                <a16:creationId xmlns:a16="http://schemas.microsoft.com/office/drawing/2014/main" id="{5484D3D9-32D3-2D93-7512-3BC01E5DA91D}"/>
              </a:ext>
            </a:extLst>
          </p:cNvPr>
          <p:cNvSpPr txBox="1">
            <a:spLocks/>
          </p:cNvSpPr>
          <p:nvPr/>
        </p:nvSpPr>
        <p:spPr>
          <a:xfrm>
            <a:off x="719138" y="3393183"/>
            <a:ext cx="4154704" cy="159162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600" dirty="0"/>
              <a:t>Select both control points in the Animation Editor under the Curve tab, and right-click.</a:t>
            </a:r>
          </a:p>
          <a:p>
            <a:pPr marL="4572" lvl="1" indent="0">
              <a:buFont typeface="Arial" pitchFamily="34" charset="0"/>
              <a:buNone/>
            </a:pPr>
            <a:r>
              <a:rPr lang="en-GB" sz="1600" dirty="0"/>
              <a:t>Select Both-Tangents-&gt;Linear from the pop-up box.</a:t>
            </a:r>
          </a:p>
          <a:p>
            <a:pPr marL="4572" lvl="1" indent="0">
              <a:buFont typeface="Arial" pitchFamily="34" charset="0"/>
              <a:buNone/>
            </a:pPr>
            <a:r>
              <a:rPr lang="en-GB" sz="1600" dirty="0"/>
              <a:t>This should straighten the line between the two points.</a:t>
            </a:r>
          </a:p>
          <a:p>
            <a:pPr lvl="1">
              <a:buFont typeface="Arial" pitchFamily="34" charset="0"/>
              <a:buChar char="•"/>
            </a:pPr>
            <a:endParaRPr lang="en-GB" sz="1600" dirty="0"/>
          </a:p>
        </p:txBody>
      </p:sp>
      <p:sp>
        <p:nvSpPr>
          <p:cNvPr id="15" name="Content Placeholder 2">
            <a:extLst>
              <a:ext uri="{FF2B5EF4-FFF2-40B4-BE49-F238E27FC236}">
                <a16:creationId xmlns:a16="http://schemas.microsoft.com/office/drawing/2014/main" id="{784B302C-632B-52D6-0071-60C2C484C8B1}"/>
              </a:ext>
            </a:extLst>
          </p:cNvPr>
          <p:cNvSpPr txBox="1">
            <a:spLocks/>
          </p:cNvSpPr>
          <p:nvPr/>
        </p:nvSpPr>
        <p:spPr>
          <a:xfrm>
            <a:off x="719137" y="5075501"/>
            <a:ext cx="4154704" cy="159162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600" dirty="0"/>
              <a:t>Try the game again.</a:t>
            </a:r>
          </a:p>
          <a:p>
            <a:pPr marL="4572" lvl="1" indent="0">
              <a:buFont typeface="Arial" pitchFamily="34" charset="0"/>
              <a:buNone/>
            </a:pPr>
            <a:r>
              <a:rPr lang="en-GB" sz="1600" dirty="0"/>
              <a:t>Hopefully we have a smooth scrolling background and a Ninja that runs, jumps, and slides.</a:t>
            </a:r>
          </a:p>
          <a:p>
            <a:pPr marL="4572" lvl="1" indent="0">
              <a:buFont typeface="Arial" pitchFamily="34" charset="0"/>
              <a:buNone/>
            </a:pPr>
            <a:r>
              <a:rPr lang="en-GB" sz="1600" dirty="0"/>
              <a:t>But to make it a game, we need to have some sort of challenge…</a:t>
            </a:r>
          </a:p>
          <a:p>
            <a:pPr lvl="1">
              <a:buFont typeface="Arial" pitchFamily="34" charset="0"/>
              <a:buChar char="•"/>
            </a:pPr>
            <a:endParaRPr lang="en-GB" sz="1600" dirty="0"/>
          </a:p>
        </p:txBody>
      </p:sp>
    </p:spTree>
    <p:extLst>
      <p:ext uri="{BB962C8B-B14F-4D97-AF65-F5344CB8AC3E}">
        <p14:creationId xmlns:p14="http://schemas.microsoft.com/office/powerpoint/2010/main" val="3204798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122D7-C5B5-4C87-74FB-D73D064D34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C0E77-81AB-2B47-B194-9A3953A79951}"/>
              </a:ext>
            </a:extLst>
          </p:cNvPr>
          <p:cNvSpPr>
            <a:spLocks noGrp="1"/>
          </p:cNvSpPr>
          <p:nvPr>
            <p:ph idx="1"/>
          </p:nvPr>
        </p:nvSpPr>
        <p:spPr>
          <a:xfrm>
            <a:off x="719137" y="1801813"/>
            <a:ext cx="10753725" cy="1591627"/>
          </a:xfrm>
        </p:spPr>
        <p:txBody>
          <a:bodyPr>
            <a:normAutofit/>
          </a:bodyPr>
          <a:lstStyle/>
          <a:p>
            <a:pPr marL="4572" lvl="1" indent="0">
              <a:buNone/>
            </a:pPr>
            <a:r>
              <a:rPr lang="en-GB" sz="1600" dirty="0"/>
              <a:t>Now that you have had experience of creating a scrolling background, and you should be well-practiced in creating Sprites, Animations and using the Animation Editor, why not try to create some illusion of depth by introducing a scrolling foreground too? </a:t>
            </a:r>
          </a:p>
          <a:p>
            <a:pPr marL="4572" lvl="1" indent="0">
              <a:buNone/>
            </a:pPr>
            <a:endParaRPr lang="en-GB" sz="1600" dirty="0"/>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5F3A421C-5905-84E1-8F95-80B79CC23146}"/>
              </a:ext>
            </a:extLst>
          </p:cNvPr>
          <p:cNvSpPr>
            <a:spLocks noGrp="1"/>
          </p:cNvSpPr>
          <p:nvPr>
            <p:ph type="title"/>
          </p:nvPr>
        </p:nvSpPr>
        <p:spPr>
          <a:xfrm>
            <a:off x="657225" y="499533"/>
            <a:ext cx="10773156" cy="1257830"/>
          </a:xfrm>
        </p:spPr>
        <p:txBody>
          <a:bodyPr>
            <a:normAutofit/>
          </a:bodyPr>
          <a:lstStyle/>
          <a:p>
            <a:r>
              <a:rPr lang="en-GB" sz="4400" dirty="0"/>
              <a:t>Extra Challenge</a:t>
            </a:r>
          </a:p>
        </p:txBody>
      </p:sp>
    </p:spTree>
    <p:extLst>
      <p:ext uri="{BB962C8B-B14F-4D97-AF65-F5344CB8AC3E}">
        <p14:creationId xmlns:p14="http://schemas.microsoft.com/office/powerpoint/2010/main" val="2411235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E7857-EF9C-61F4-E3EF-4A5E0F3B3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E8539-E853-1E37-49BA-298A395D2A01}"/>
              </a:ext>
            </a:extLst>
          </p:cNvPr>
          <p:cNvSpPr>
            <a:spLocks noGrp="1"/>
          </p:cNvSpPr>
          <p:nvPr>
            <p:ph type="ctrTitle"/>
          </p:nvPr>
        </p:nvSpPr>
        <p:spPr>
          <a:xfrm>
            <a:off x="1079510" y="4575967"/>
            <a:ext cx="4457690" cy="1720850"/>
          </a:xfrm>
        </p:spPr>
        <p:txBody>
          <a:bodyPr anchor="ctr">
            <a:normAutofit/>
          </a:bodyPr>
          <a:lstStyle/>
          <a:p>
            <a:pPr>
              <a:lnSpc>
                <a:spcPct val="90000"/>
              </a:lnSpc>
            </a:pPr>
            <a:r>
              <a:rPr lang="en-GB" sz="3700"/>
              <a:t>Making an Endless Runner Game in Unity</a:t>
            </a:r>
          </a:p>
        </p:txBody>
      </p:sp>
      <p:sp>
        <p:nvSpPr>
          <p:cNvPr id="3" name="Subtitle 2">
            <a:extLst>
              <a:ext uri="{FF2B5EF4-FFF2-40B4-BE49-F238E27FC236}">
                <a16:creationId xmlns:a16="http://schemas.microsoft.com/office/drawing/2014/main" id="{FAC8A28A-A4EB-7E72-949E-4EB06697ABD7}"/>
              </a:ext>
            </a:extLst>
          </p:cNvPr>
          <p:cNvSpPr>
            <a:spLocks noGrp="1"/>
          </p:cNvSpPr>
          <p:nvPr>
            <p:ph type="subTitle" idx="1"/>
          </p:nvPr>
        </p:nvSpPr>
        <p:spPr>
          <a:xfrm>
            <a:off x="6654801" y="4575967"/>
            <a:ext cx="4451347" cy="1720850"/>
          </a:xfrm>
        </p:spPr>
        <p:txBody>
          <a:bodyPr anchor="ctr">
            <a:normAutofit/>
          </a:bodyPr>
          <a:lstStyle/>
          <a:p>
            <a:r>
              <a:rPr lang="en-GB" dirty="0"/>
              <a:t>GDV4000 Introduction to Games Industry Practice</a:t>
            </a:r>
          </a:p>
          <a:p>
            <a:r>
              <a:rPr lang="en-GB" dirty="0"/>
              <a:t>Unity Workshop 5</a:t>
            </a:r>
          </a:p>
        </p:txBody>
      </p:sp>
      <p:pic>
        <p:nvPicPr>
          <p:cNvPr id="5" name="Picture 4">
            <a:extLst>
              <a:ext uri="{FF2B5EF4-FFF2-40B4-BE49-F238E27FC236}">
                <a16:creationId xmlns:a16="http://schemas.microsoft.com/office/drawing/2014/main" id="{A314D6D1-BEBA-588D-2E4D-9AD644097F74}"/>
              </a:ext>
            </a:extLst>
          </p:cNvPr>
          <p:cNvPicPr>
            <a:picLocks noChangeAspect="1"/>
          </p:cNvPicPr>
          <p:nvPr/>
        </p:nvPicPr>
        <p:blipFill>
          <a:blip r:embed="rId2">
            <a:extLst>
              <a:ext uri="{28A0092B-C50C-407E-A947-70E740481C1C}">
                <a14:useLocalDpi xmlns:a14="http://schemas.microsoft.com/office/drawing/2010/main" val="0"/>
              </a:ext>
            </a:extLst>
          </a:blip>
          <a:srcRect t="20184" b="20184"/>
          <a:stretch/>
        </p:blipFill>
        <p:spPr>
          <a:xfrm>
            <a:off x="20" y="10"/>
            <a:ext cx="12191977" cy="4014777"/>
          </a:xfrm>
          <a:prstGeom prst="rect">
            <a:avLst/>
          </a:prstGeom>
        </p:spPr>
      </p:pic>
      <p:sp>
        <p:nvSpPr>
          <p:cNvPr id="4" name="Subtitle 2">
            <a:extLst>
              <a:ext uri="{FF2B5EF4-FFF2-40B4-BE49-F238E27FC236}">
                <a16:creationId xmlns:a16="http://schemas.microsoft.com/office/drawing/2014/main" id="{0AE6A8F4-69CF-7A8E-16B0-51C236F5A416}"/>
              </a:ext>
            </a:extLst>
          </p:cNvPr>
          <p:cNvSpPr txBox="1">
            <a:spLocks/>
          </p:cNvSpPr>
          <p:nvPr/>
        </p:nvSpPr>
        <p:spPr>
          <a:xfrm>
            <a:off x="8154417" y="6608065"/>
            <a:ext cx="3883152" cy="2499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100"/>
              <a:t>Based on research and notes by Dr Glenn L. Jenkins</a:t>
            </a:r>
          </a:p>
        </p:txBody>
      </p:sp>
    </p:spTree>
    <p:extLst>
      <p:ext uri="{BB962C8B-B14F-4D97-AF65-F5344CB8AC3E}">
        <p14:creationId xmlns:p14="http://schemas.microsoft.com/office/powerpoint/2010/main" val="351932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DADBE-370A-C6A4-7DC3-6DB9DCD09BD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A26A9-BBBC-30EB-5B88-7DEE017CBCD5}"/>
              </a:ext>
            </a:extLst>
          </p:cNvPr>
          <p:cNvSpPr>
            <a:spLocks noGrp="1"/>
          </p:cNvSpPr>
          <p:nvPr>
            <p:ph idx="1"/>
          </p:nvPr>
        </p:nvSpPr>
        <p:spPr>
          <a:xfrm>
            <a:off x="719137" y="1757362"/>
            <a:ext cx="10753725" cy="4940109"/>
          </a:xfrm>
        </p:spPr>
        <p:txBody>
          <a:bodyPr>
            <a:normAutofit/>
          </a:bodyPr>
          <a:lstStyle/>
          <a:p>
            <a:pPr marL="4572" lvl="1" indent="0">
              <a:buNone/>
            </a:pPr>
            <a:r>
              <a:rPr lang="en-GB" b="1" dirty="0"/>
              <a:t>The Return of the Boulder</a:t>
            </a:r>
          </a:p>
          <a:p>
            <a:pPr marL="4572" lvl="1" indent="0">
              <a:buNone/>
            </a:pPr>
            <a:r>
              <a:rPr lang="en-GB" sz="1600" dirty="0"/>
              <a:t>We have reached the stage where we need to draw together the components added to our Game Object to enable it to be created move towards the player.</a:t>
            </a:r>
            <a:endParaRPr lang="en-GB" sz="2800" dirty="0"/>
          </a:p>
          <a:p>
            <a:pPr lvl="1">
              <a:buFont typeface="Arial" panose="020B0604020202020204" pitchFamily="34" charset="0"/>
              <a:buChar char="•"/>
            </a:pPr>
            <a:r>
              <a:rPr lang="en-GB" sz="1600" dirty="0"/>
              <a:t>Boulder has a Transform and a Sprite Renderer attached to it (one provides position, orientation and scale, the other renders it to the screen). We also have our Animator, although that was created for us automatically when we created animations.</a:t>
            </a:r>
          </a:p>
          <a:p>
            <a:pPr lvl="1">
              <a:buFont typeface="Arial" panose="020B0604020202020204" pitchFamily="34" charset="0"/>
              <a:buChar char="•"/>
            </a:pPr>
            <a:r>
              <a:rPr lang="en-GB" sz="1600" dirty="0"/>
              <a:t>We are going to add a Box Collider and a RigidBody2D. The Box Collider will provide a collision detection system. The RigidBody2D will link to Unity’s physics system.</a:t>
            </a:r>
          </a:p>
          <a:p>
            <a:pPr lvl="1">
              <a:buFont typeface="Arial" panose="020B0604020202020204" pitchFamily="34" charset="0"/>
              <a:buChar char="•"/>
            </a:pPr>
            <a:r>
              <a:rPr lang="en-GB" sz="1600" dirty="0"/>
              <a:t>The final component will be a script which ties the behaviour of the collision detection system to that of the physics system.</a:t>
            </a:r>
          </a:p>
          <a:p>
            <a:pPr marL="4572" lvl="1" indent="0">
              <a:buNone/>
            </a:pPr>
            <a:r>
              <a:rPr lang="en-GB" sz="1600" b="1" dirty="0"/>
              <a:t>Preparatory work.</a:t>
            </a:r>
          </a:p>
          <a:p>
            <a:pPr lvl="1">
              <a:buFont typeface="Arial" panose="020B0604020202020204" pitchFamily="34" charset="0"/>
              <a:buChar char="•"/>
            </a:pPr>
            <a:r>
              <a:rPr lang="en-GB" sz="1600" dirty="0"/>
              <a:t>Select the Boulder Game Object and in the Inspector select ‘Add Component’.</a:t>
            </a:r>
          </a:p>
          <a:p>
            <a:pPr lvl="1">
              <a:buFont typeface="Arial" panose="020B0604020202020204" pitchFamily="34" charset="0"/>
              <a:buChar char="•"/>
            </a:pPr>
            <a:r>
              <a:rPr lang="en-GB" sz="1600" dirty="0"/>
              <a:t>From the sub-menu, select Physics2D-&gt;Box Collider 2D.</a:t>
            </a:r>
          </a:p>
          <a:p>
            <a:pPr lvl="1">
              <a:buFont typeface="Arial" panose="020B0604020202020204" pitchFamily="34" charset="0"/>
              <a:buChar char="•"/>
            </a:pPr>
            <a:r>
              <a:rPr lang="en-GB" sz="1600" dirty="0"/>
              <a:t>From the Inspector select ‘Add Component’.</a:t>
            </a:r>
          </a:p>
          <a:p>
            <a:pPr lvl="1">
              <a:buFont typeface="Arial" panose="020B0604020202020204" pitchFamily="34" charset="0"/>
              <a:buChar char="•"/>
            </a:pPr>
            <a:r>
              <a:rPr lang="en-GB" sz="1600" dirty="0"/>
              <a:t>From the sub-menu select Physics2D-&gt;Rigid Body 2D.</a:t>
            </a:r>
          </a:p>
          <a:p>
            <a:pPr lvl="1">
              <a:buFont typeface="Arial" panose="020B0604020202020204" pitchFamily="34" charset="0"/>
              <a:buChar char="•"/>
            </a:pPr>
            <a:r>
              <a:rPr lang="en-GB" sz="1600" dirty="0"/>
              <a:t>Lastly, a C# Script – Move to or create a Scripts folder in your Project Window. Right-click, and from the Context Menu select Create-&gt; Scripting-&gt;MonoBehaviour Script. </a:t>
            </a:r>
          </a:p>
          <a:p>
            <a:pPr marL="4572" lvl="1" indent="0">
              <a:buNone/>
            </a:pPr>
            <a:r>
              <a:rPr lang="en-GB" sz="1600" dirty="0"/>
              <a:t>There are few choices of script in Unity 6. MonoBehaviour will give us some basic boilerplate code to start from.</a:t>
            </a:r>
          </a:p>
          <a:p>
            <a:pPr lvl="1">
              <a:buFont typeface="Arial" panose="020B0604020202020204" pitchFamily="34" charset="0"/>
              <a:buChar char="•"/>
            </a:pPr>
            <a:r>
              <a:rPr lang="en-GB" sz="1600" dirty="0"/>
              <a:t>Name your script ‘</a:t>
            </a:r>
            <a:r>
              <a:rPr lang="en-GB" sz="1600" dirty="0" err="1"/>
              <a:t>ObstacleMovement</a:t>
            </a:r>
            <a:r>
              <a:rPr lang="en-GB" sz="1600" dirty="0"/>
              <a:t>’ and right-click it. Select Open C# project. This should launch Visual Studio.</a:t>
            </a:r>
          </a:p>
          <a:p>
            <a:pPr lvl="1">
              <a:buFont typeface="Arial" panose="020B0604020202020204" pitchFamily="34" charset="0"/>
              <a:buChar char="•"/>
            </a:pPr>
            <a:endParaRPr lang="en-GB" sz="1600" dirty="0"/>
          </a:p>
        </p:txBody>
      </p:sp>
      <p:sp>
        <p:nvSpPr>
          <p:cNvPr id="4" name="Title 1">
            <a:extLst>
              <a:ext uri="{FF2B5EF4-FFF2-40B4-BE49-F238E27FC236}">
                <a16:creationId xmlns:a16="http://schemas.microsoft.com/office/drawing/2014/main" id="{A9B8ED0C-99DA-A792-30A0-B4D4F073E94D}"/>
              </a:ext>
            </a:extLst>
          </p:cNvPr>
          <p:cNvSpPr>
            <a:spLocks noGrp="1"/>
          </p:cNvSpPr>
          <p:nvPr>
            <p:ph type="title"/>
          </p:nvPr>
        </p:nvSpPr>
        <p:spPr>
          <a:xfrm>
            <a:off x="657225" y="499533"/>
            <a:ext cx="10773156" cy="1257830"/>
          </a:xfrm>
        </p:spPr>
        <p:txBody>
          <a:bodyPr>
            <a:normAutofit/>
          </a:bodyPr>
          <a:lstStyle/>
          <a:p>
            <a:r>
              <a:rPr lang="en-GB" sz="4400" dirty="0"/>
              <a:t>Problem: How do I make an obstacle that moves towards the player?</a:t>
            </a:r>
          </a:p>
        </p:txBody>
      </p:sp>
    </p:spTree>
    <p:extLst>
      <p:ext uri="{BB962C8B-B14F-4D97-AF65-F5344CB8AC3E}">
        <p14:creationId xmlns:p14="http://schemas.microsoft.com/office/powerpoint/2010/main" val="2382513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32FC2-F557-0D98-6EA1-6A38AE9568F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00178-DB29-5CD0-F868-9BCE0260EDED}"/>
              </a:ext>
            </a:extLst>
          </p:cNvPr>
          <p:cNvSpPr>
            <a:spLocks noGrp="1"/>
          </p:cNvSpPr>
          <p:nvPr>
            <p:ph idx="1"/>
          </p:nvPr>
        </p:nvSpPr>
        <p:spPr>
          <a:xfrm>
            <a:off x="719137" y="1887410"/>
            <a:ext cx="10753725" cy="3058477"/>
          </a:xfrm>
        </p:spPr>
        <p:txBody>
          <a:bodyPr>
            <a:normAutofit/>
          </a:bodyPr>
          <a:lstStyle/>
          <a:p>
            <a:pPr marL="4572" lvl="1" indent="0">
              <a:buNone/>
            </a:pPr>
            <a:r>
              <a:rPr lang="en-GB" b="1" dirty="0"/>
              <a:t>Before we continue…</a:t>
            </a:r>
          </a:p>
          <a:p>
            <a:pPr marL="4572" lvl="1" indent="0">
              <a:buNone/>
            </a:pPr>
            <a:endParaRPr lang="en-GB" b="1" dirty="0"/>
          </a:p>
          <a:p>
            <a:pPr marL="4572" lvl="1" indent="0">
              <a:buNone/>
            </a:pPr>
            <a:r>
              <a:rPr lang="en-GB" sz="1600" dirty="0"/>
              <a:t>If the Boulder and our Ninja are to collide, then both must have a Collider component, as this provides information about the shape of the Object (the shape used for collision). When the Collider detects a collision, Unity calls a method in the class (if present) to handle the collision. </a:t>
            </a:r>
            <a:endParaRPr lang="en-GB" sz="2800" dirty="0"/>
          </a:p>
          <a:p>
            <a:pPr lvl="1">
              <a:buFont typeface="Arial" panose="020B0604020202020204" pitchFamily="34" charset="0"/>
              <a:buChar char="•"/>
            </a:pPr>
            <a:r>
              <a:rPr lang="en-GB" sz="1600" dirty="0"/>
              <a:t>Select the Ninja Game Object.</a:t>
            </a:r>
          </a:p>
          <a:p>
            <a:pPr lvl="1">
              <a:buFont typeface="Arial" panose="020B0604020202020204" pitchFamily="34" charset="0"/>
              <a:buChar char="•"/>
            </a:pPr>
            <a:r>
              <a:rPr lang="en-GB" sz="1600" dirty="0"/>
              <a:t>In the Inspector, ‘Add Component’.</a:t>
            </a:r>
          </a:p>
          <a:p>
            <a:pPr lvl="1">
              <a:buFont typeface="Arial" panose="020B0604020202020204" pitchFamily="34" charset="0"/>
              <a:buChar char="•"/>
            </a:pPr>
            <a:r>
              <a:rPr lang="en-GB" sz="1600" dirty="0"/>
              <a:t>From the sub-menu, Physics 2D-&gt;Box Collider 2D.</a:t>
            </a:r>
          </a:p>
        </p:txBody>
      </p:sp>
      <p:sp>
        <p:nvSpPr>
          <p:cNvPr id="4" name="Title 1">
            <a:extLst>
              <a:ext uri="{FF2B5EF4-FFF2-40B4-BE49-F238E27FC236}">
                <a16:creationId xmlns:a16="http://schemas.microsoft.com/office/drawing/2014/main" id="{B614B62F-974B-068C-A653-3BE7B1421FD3}"/>
              </a:ext>
            </a:extLst>
          </p:cNvPr>
          <p:cNvSpPr>
            <a:spLocks noGrp="1"/>
          </p:cNvSpPr>
          <p:nvPr>
            <p:ph type="title"/>
          </p:nvPr>
        </p:nvSpPr>
        <p:spPr>
          <a:xfrm>
            <a:off x="657225" y="499533"/>
            <a:ext cx="10773156" cy="1257830"/>
          </a:xfrm>
        </p:spPr>
        <p:txBody>
          <a:bodyPr>
            <a:normAutofit/>
          </a:bodyPr>
          <a:lstStyle/>
          <a:p>
            <a:r>
              <a:rPr lang="en-GB" sz="4400" dirty="0"/>
              <a:t>Problem: How do I make an obstacle that moves towards the player?</a:t>
            </a:r>
          </a:p>
        </p:txBody>
      </p:sp>
    </p:spTree>
    <p:extLst>
      <p:ext uri="{BB962C8B-B14F-4D97-AF65-F5344CB8AC3E}">
        <p14:creationId xmlns:p14="http://schemas.microsoft.com/office/powerpoint/2010/main" val="3733569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6BDB-89BA-BDFB-8CDC-EAA04C6DC2FB}"/>
              </a:ext>
            </a:extLst>
          </p:cNvPr>
          <p:cNvSpPr>
            <a:spLocks noGrp="1"/>
          </p:cNvSpPr>
          <p:nvPr>
            <p:ph type="title"/>
          </p:nvPr>
        </p:nvSpPr>
        <p:spPr>
          <a:xfrm>
            <a:off x="960038" y="245251"/>
            <a:ext cx="10213200" cy="631786"/>
          </a:xfrm>
        </p:spPr>
        <p:txBody>
          <a:bodyPr>
            <a:noAutofit/>
          </a:bodyPr>
          <a:lstStyle/>
          <a:p>
            <a:r>
              <a:rPr lang="en-GB" sz="4000" dirty="0"/>
              <a:t>Problem: How do I add a Player Sprite in Unity?</a:t>
            </a:r>
          </a:p>
        </p:txBody>
      </p:sp>
      <p:sp>
        <p:nvSpPr>
          <p:cNvPr id="3" name="Content Placeholder 2">
            <a:extLst>
              <a:ext uri="{FF2B5EF4-FFF2-40B4-BE49-F238E27FC236}">
                <a16:creationId xmlns:a16="http://schemas.microsoft.com/office/drawing/2014/main" id="{997DCECA-38A2-F7BA-D5A4-06E33EE3047E}"/>
              </a:ext>
            </a:extLst>
          </p:cNvPr>
          <p:cNvSpPr>
            <a:spLocks noGrp="1"/>
          </p:cNvSpPr>
          <p:nvPr>
            <p:ph idx="1"/>
          </p:nvPr>
        </p:nvSpPr>
        <p:spPr>
          <a:xfrm>
            <a:off x="273020" y="942192"/>
            <a:ext cx="11488504" cy="762096"/>
          </a:xfrm>
        </p:spPr>
        <p:txBody>
          <a:bodyPr/>
          <a:lstStyle/>
          <a:p>
            <a:r>
              <a:rPr lang="en-GB" sz="1600" dirty="0"/>
              <a:t>1.2.1 Getting the Image into our Unity Project.</a:t>
            </a:r>
          </a:p>
          <a:p>
            <a:pPr lvl="1">
              <a:lnSpc>
                <a:spcPct val="100000"/>
              </a:lnSpc>
            </a:pPr>
            <a:r>
              <a:rPr lang="en-GB" sz="1400" i="0" dirty="0"/>
              <a:t>This is a very simple step – We’re going to drag the Boulder Image (Boulder.png) into our Obstacles folder.</a:t>
            </a:r>
          </a:p>
        </p:txBody>
      </p:sp>
      <p:grpSp>
        <p:nvGrpSpPr>
          <p:cNvPr id="14" name="Group 13">
            <a:extLst>
              <a:ext uri="{FF2B5EF4-FFF2-40B4-BE49-F238E27FC236}">
                <a16:creationId xmlns:a16="http://schemas.microsoft.com/office/drawing/2014/main" id="{9A3C03D9-E5D9-D0D9-22C4-66AAA2048FB1}"/>
              </a:ext>
            </a:extLst>
          </p:cNvPr>
          <p:cNvGrpSpPr/>
          <p:nvPr/>
        </p:nvGrpSpPr>
        <p:grpSpPr>
          <a:xfrm>
            <a:off x="7855712" y="1868265"/>
            <a:ext cx="3346888" cy="1622711"/>
            <a:chOff x="2881907" y="1904841"/>
            <a:chExt cx="4904717" cy="2327662"/>
          </a:xfrm>
        </p:grpSpPr>
        <p:pic>
          <p:nvPicPr>
            <p:cNvPr id="10" name="Picture 9">
              <a:extLst>
                <a:ext uri="{FF2B5EF4-FFF2-40B4-BE49-F238E27FC236}">
                  <a16:creationId xmlns:a16="http://schemas.microsoft.com/office/drawing/2014/main" id="{696C650B-96EB-899B-097F-90338AC42022}"/>
                </a:ext>
              </a:extLst>
            </p:cNvPr>
            <p:cNvPicPr>
              <a:picLocks noChangeAspect="1"/>
            </p:cNvPicPr>
            <p:nvPr/>
          </p:nvPicPr>
          <p:blipFill>
            <a:blip r:embed="rId2"/>
            <a:stretch>
              <a:fillRect/>
            </a:stretch>
          </p:blipFill>
          <p:spPr>
            <a:xfrm>
              <a:off x="2881907" y="1904841"/>
              <a:ext cx="4904717" cy="2327662"/>
            </a:xfrm>
            <a:prstGeom prst="rect">
              <a:avLst/>
            </a:prstGeom>
          </p:spPr>
        </p:pic>
        <p:cxnSp>
          <p:nvCxnSpPr>
            <p:cNvPr id="12" name="Connector: Curved 11">
              <a:extLst>
                <a:ext uri="{FF2B5EF4-FFF2-40B4-BE49-F238E27FC236}">
                  <a16:creationId xmlns:a16="http://schemas.microsoft.com/office/drawing/2014/main" id="{51F912A1-A135-F16A-1D0E-C0CC398442DA}"/>
                </a:ext>
              </a:extLst>
            </p:cNvPr>
            <p:cNvCxnSpPr/>
            <p:nvPr/>
          </p:nvCxnSpPr>
          <p:spPr>
            <a:xfrm rot="10800000">
              <a:off x="4948280" y="2743200"/>
              <a:ext cx="2257678" cy="517890"/>
            </a:xfrm>
            <a:prstGeom prst="curvedConnector3">
              <a:avLst>
                <a:gd name="adj1" fmla="val 4516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3EBFAF8-A387-C667-F7AA-463181652855}"/>
              </a:ext>
            </a:extLst>
          </p:cNvPr>
          <p:cNvSpPr txBox="1"/>
          <p:nvPr/>
        </p:nvSpPr>
        <p:spPr>
          <a:xfrm>
            <a:off x="7855712" y="3490976"/>
            <a:ext cx="3346888" cy="338554"/>
          </a:xfrm>
          <a:prstGeom prst="rect">
            <a:avLst/>
          </a:prstGeom>
          <a:noFill/>
        </p:spPr>
        <p:txBody>
          <a:bodyPr wrap="square" rtlCol="0">
            <a:spAutoFit/>
          </a:bodyPr>
          <a:lstStyle/>
          <a:p>
            <a:r>
              <a:rPr lang="en-GB" sz="800" spc="50" dirty="0">
                <a:solidFill>
                  <a:srgbClr val="000000">
                    <a:alpha val="60000"/>
                  </a:srgbClr>
                </a:solidFill>
                <a:latin typeface="Avenir Next LT Pro"/>
              </a:rPr>
              <a:t>Figure 1.3: Screenshot: Dragging the Image into the Project Browser window.</a:t>
            </a:r>
            <a:endParaRPr lang="en-GB" sz="800" dirty="0"/>
          </a:p>
        </p:txBody>
      </p:sp>
      <p:sp>
        <p:nvSpPr>
          <p:cNvPr id="16" name="Content Placeholder 2">
            <a:extLst>
              <a:ext uri="{FF2B5EF4-FFF2-40B4-BE49-F238E27FC236}">
                <a16:creationId xmlns:a16="http://schemas.microsoft.com/office/drawing/2014/main" id="{BF2F3661-455B-5383-C250-508FF64D6577}"/>
              </a:ext>
            </a:extLst>
          </p:cNvPr>
          <p:cNvSpPr txBox="1">
            <a:spLocks/>
          </p:cNvSpPr>
          <p:nvPr/>
        </p:nvSpPr>
        <p:spPr>
          <a:xfrm>
            <a:off x="273020" y="1704288"/>
            <a:ext cx="7243348" cy="1045729"/>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You may have noticed that this is not our player sprite, which would seem to contradict the goal of the worksheet. What we are doing is employing a problem-solving strategy, by identifying and solving a simpler problem: “How to add a boulder sprite for the obstacles”. </a:t>
            </a:r>
          </a:p>
          <a:p>
            <a:pPr lvl="1">
              <a:lnSpc>
                <a:spcPct val="100000"/>
              </a:lnSpc>
            </a:pPr>
            <a:endParaRPr lang="en-GB" sz="1400" i="0" dirty="0"/>
          </a:p>
        </p:txBody>
      </p:sp>
      <p:pic>
        <p:nvPicPr>
          <p:cNvPr id="18" name="Picture 17">
            <a:extLst>
              <a:ext uri="{FF2B5EF4-FFF2-40B4-BE49-F238E27FC236}">
                <a16:creationId xmlns:a16="http://schemas.microsoft.com/office/drawing/2014/main" id="{756BFBDB-D9B6-BD52-AEF2-266EB355A370}"/>
              </a:ext>
            </a:extLst>
          </p:cNvPr>
          <p:cNvPicPr>
            <a:picLocks noChangeAspect="1"/>
          </p:cNvPicPr>
          <p:nvPr/>
        </p:nvPicPr>
        <p:blipFill rotWithShape="1">
          <a:blip r:embed="rId3"/>
          <a:srcRect b="36076"/>
          <a:stretch/>
        </p:blipFill>
        <p:spPr>
          <a:xfrm>
            <a:off x="7635332" y="3902681"/>
            <a:ext cx="3787648" cy="2444737"/>
          </a:xfrm>
          <a:prstGeom prst="rect">
            <a:avLst/>
          </a:prstGeom>
        </p:spPr>
      </p:pic>
      <p:sp>
        <p:nvSpPr>
          <p:cNvPr id="19" name="TextBox 18">
            <a:extLst>
              <a:ext uri="{FF2B5EF4-FFF2-40B4-BE49-F238E27FC236}">
                <a16:creationId xmlns:a16="http://schemas.microsoft.com/office/drawing/2014/main" id="{5EF93FE1-58D3-8364-D1D0-EDBB67643566}"/>
              </a:ext>
            </a:extLst>
          </p:cNvPr>
          <p:cNvSpPr txBox="1"/>
          <p:nvPr/>
        </p:nvSpPr>
        <p:spPr>
          <a:xfrm>
            <a:off x="7635332" y="6366327"/>
            <a:ext cx="3787648" cy="338554"/>
          </a:xfrm>
          <a:prstGeom prst="rect">
            <a:avLst/>
          </a:prstGeom>
          <a:noFill/>
        </p:spPr>
        <p:txBody>
          <a:bodyPr wrap="square" rtlCol="0">
            <a:spAutoFit/>
          </a:bodyPr>
          <a:lstStyle/>
          <a:p>
            <a:r>
              <a:rPr lang="en-GB" sz="800" spc="50" dirty="0">
                <a:solidFill>
                  <a:srgbClr val="000000">
                    <a:alpha val="60000"/>
                  </a:srgbClr>
                </a:solidFill>
                <a:latin typeface="Avenir Next LT Pro"/>
              </a:rPr>
              <a:t>Figure 1.4: Screenshot: Our Boulder image’s properties in the Inspector pane.</a:t>
            </a:r>
            <a:endParaRPr lang="en-GB" sz="800" dirty="0"/>
          </a:p>
        </p:txBody>
      </p:sp>
      <p:sp>
        <p:nvSpPr>
          <p:cNvPr id="20" name="Content Placeholder 2">
            <a:extLst>
              <a:ext uri="{FF2B5EF4-FFF2-40B4-BE49-F238E27FC236}">
                <a16:creationId xmlns:a16="http://schemas.microsoft.com/office/drawing/2014/main" id="{92C1C398-52AF-3C1E-2FA5-C891FDBB7FA0}"/>
              </a:ext>
            </a:extLst>
          </p:cNvPr>
          <p:cNvSpPr txBox="1">
            <a:spLocks/>
          </p:cNvSpPr>
          <p:nvPr/>
        </p:nvSpPr>
        <p:spPr>
          <a:xfrm>
            <a:off x="273020" y="2572552"/>
            <a:ext cx="7243348" cy="334325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1.2.2 Sprite Settings in the Inspector.</a:t>
            </a:r>
          </a:p>
          <a:p>
            <a:pPr lvl="1">
              <a:lnSpc>
                <a:spcPct val="100000"/>
              </a:lnSpc>
            </a:pPr>
            <a:r>
              <a:rPr lang="en-GB" sz="1400" i="0" dirty="0"/>
              <a:t>If we select our image in the Assets\Sprites\Obstacles folder, we can see some information about its properties in the Inspector pane (right side of the Editor). The sections we are interested in are:</a:t>
            </a:r>
          </a:p>
          <a:p>
            <a:pPr marL="645750" lvl="1" indent="-285750">
              <a:lnSpc>
                <a:spcPct val="100000"/>
              </a:lnSpc>
              <a:buFont typeface="Arial" panose="020B0604020202020204" pitchFamily="34" charset="0"/>
              <a:buChar char="•"/>
            </a:pPr>
            <a:r>
              <a:rPr lang="en-GB" sz="1400" i="0" dirty="0"/>
              <a:t>Texture Type</a:t>
            </a:r>
          </a:p>
          <a:p>
            <a:pPr marL="645750" lvl="1" indent="-285750">
              <a:lnSpc>
                <a:spcPct val="100000"/>
              </a:lnSpc>
              <a:buFont typeface="Arial" panose="020B0604020202020204" pitchFamily="34" charset="0"/>
              <a:buChar char="•"/>
            </a:pPr>
            <a:r>
              <a:rPr lang="en-GB" sz="1400" i="0" dirty="0"/>
              <a:t>Sprite Mode</a:t>
            </a:r>
          </a:p>
          <a:p>
            <a:pPr marL="645750" lvl="1" indent="-285750">
              <a:lnSpc>
                <a:spcPct val="100000"/>
              </a:lnSpc>
              <a:buFont typeface="Arial" panose="020B0604020202020204" pitchFamily="34" charset="0"/>
              <a:buChar char="•"/>
            </a:pPr>
            <a:r>
              <a:rPr lang="en-GB" sz="1400" i="0" dirty="0"/>
              <a:t>Pixel per Unit</a:t>
            </a:r>
          </a:p>
          <a:p>
            <a:pPr marL="645750" lvl="1" indent="-285750">
              <a:lnSpc>
                <a:spcPct val="100000"/>
              </a:lnSpc>
              <a:buFont typeface="Arial" panose="020B0604020202020204" pitchFamily="34" charset="0"/>
              <a:buChar char="•"/>
            </a:pPr>
            <a:r>
              <a:rPr lang="en-GB" sz="1400" i="0" dirty="0"/>
              <a:t>Filter Mode</a:t>
            </a:r>
          </a:p>
          <a:p>
            <a:pPr marL="645750" lvl="1" indent="-285750">
              <a:lnSpc>
                <a:spcPct val="100000"/>
              </a:lnSpc>
              <a:buFont typeface="Arial" panose="020B0604020202020204" pitchFamily="34" charset="0"/>
              <a:buChar char="•"/>
            </a:pPr>
            <a:r>
              <a:rPr lang="en-GB" sz="1400" i="0" dirty="0"/>
              <a:t>Platform Settings (at the bottom with three tabs)</a:t>
            </a:r>
          </a:p>
        </p:txBody>
      </p:sp>
      <p:grpSp>
        <p:nvGrpSpPr>
          <p:cNvPr id="4" name="Group 3">
            <a:extLst>
              <a:ext uri="{FF2B5EF4-FFF2-40B4-BE49-F238E27FC236}">
                <a16:creationId xmlns:a16="http://schemas.microsoft.com/office/drawing/2014/main" id="{2A86FB1B-A65B-BAB3-40E0-41F42A48F873}"/>
              </a:ext>
            </a:extLst>
          </p:cNvPr>
          <p:cNvGrpSpPr/>
          <p:nvPr/>
        </p:nvGrpSpPr>
        <p:grpSpPr>
          <a:xfrm>
            <a:off x="707894" y="5304145"/>
            <a:ext cx="5546601" cy="1553855"/>
            <a:chOff x="707894" y="5304145"/>
            <a:chExt cx="5546601" cy="1553855"/>
          </a:xfrm>
        </p:grpSpPr>
        <p:pic>
          <p:nvPicPr>
            <p:cNvPr id="22" name="Picture 21">
              <a:extLst>
                <a:ext uri="{FF2B5EF4-FFF2-40B4-BE49-F238E27FC236}">
                  <a16:creationId xmlns:a16="http://schemas.microsoft.com/office/drawing/2014/main" id="{F4997D19-4ABB-3383-66EA-FB0CD63535FC}"/>
                </a:ext>
              </a:extLst>
            </p:cNvPr>
            <p:cNvPicPr>
              <a:picLocks noChangeAspect="1"/>
            </p:cNvPicPr>
            <p:nvPr/>
          </p:nvPicPr>
          <p:blipFill>
            <a:blip r:embed="rId4"/>
            <a:stretch>
              <a:fillRect/>
            </a:stretch>
          </p:blipFill>
          <p:spPr>
            <a:xfrm>
              <a:off x="707894" y="5304145"/>
              <a:ext cx="5546601" cy="1378635"/>
            </a:xfrm>
            <a:prstGeom prst="rect">
              <a:avLst/>
            </a:prstGeom>
          </p:spPr>
        </p:pic>
        <p:sp>
          <p:nvSpPr>
            <p:cNvPr id="23" name="TextBox 22">
              <a:extLst>
                <a:ext uri="{FF2B5EF4-FFF2-40B4-BE49-F238E27FC236}">
                  <a16:creationId xmlns:a16="http://schemas.microsoft.com/office/drawing/2014/main" id="{F9DB8A03-AE0A-07FF-C204-1C6C5B7EF88C}"/>
                </a:ext>
              </a:extLst>
            </p:cNvPr>
            <p:cNvSpPr txBox="1"/>
            <p:nvPr/>
          </p:nvSpPr>
          <p:spPr>
            <a:xfrm>
              <a:off x="707894" y="6642556"/>
              <a:ext cx="4197353" cy="215444"/>
            </a:xfrm>
            <a:prstGeom prst="rect">
              <a:avLst/>
            </a:prstGeom>
            <a:noFill/>
          </p:spPr>
          <p:txBody>
            <a:bodyPr wrap="square" rtlCol="0">
              <a:spAutoFit/>
            </a:bodyPr>
            <a:lstStyle/>
            <a:p>
              <a:r>
                <a:rPr lang="en-GB" sz="800" spc="50" dirty="0">
                  <a:solidFill>
                    <a:srgbClr val="000000">
                      <a:alpha val="60000"/>
                    </a:srgbClr>
                  </a:solidFill>
                  <a:latin typeface="Avenir Next LT Pro"/>
                </a:rPr>
                <a:t>Figure 1.5: Screenshot: Platform Settings box.</a:t>
              </a:r>
              <a:endParaRPr lang="en-GB" sz="800" dirty="0"/>
            </a:p>
          </p:txBody>
        </p:sp>
      </p:grpSp>
    </p:spTree>
    <p:extLst>
      <p:ext uri="{BB962C8B-B14F-4D97-AF65-F5344CB8AC3E}">
        <p14:creationId xmlns:p14="http://schemas.microsoft.com/office/powerpoint/2010/main" val="2773238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229B-6F97-E729-CC58-71048C58F41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6DE58E-DF1C-2ADB-2B20-C6D752A0E276}"/>
              </a:ext>
            </a:extLst>
          </p:cNvPr>
          <p:cNvSpPr>
            <a:spLocks noGrp="1"/>
          </p:cNvSpPr>
          <p:nvPr>
            <p:ph idx="1"/>
          </p:nvPr>
        </p:nvSpPr>
        <p:spPr>
          <a:xfrm>
            <a:off x="719138" y="1887410"/>
            <a:ext cx="5899166" cy="4643438"/>
          </a:xfrm>
        </p:spPr>
        <p:txBody>
          <a:bodyPr>
            <a:normAutofit/>
          </a:bodyPr>
          <a:lstStyle/>
          <a:p>
            <a:pPr marL="4572" lvl="1" indent="0">
              <a:buNone/>
            </a:pPr>
            <a:r>
              <a:rPr lang="en-GB" b="1" dirty="0"/>
              <a:t>Sub-problem: How to create copies of the obstacle (Boulder)?</a:t>
            </a:r>
          </a:p>
          <a:p>
            <a:pPr marL="4572" lvl="1" indent="0">
              <a:buNone/>
            </a:pPr>
            <a:r>
              <a:rPr lang="en-GB" sz="1600" dirty="0"/>
              <a:t>In Visual Studio (or IDE of your choice. The Games Lab has Visual Studio installed so we’ll use that for consistency) we can start to populate our script with logic. There are a few things we need to add first.</a:t>
            </a:r>
          </a:p>
          <a:p>
            <a:pPr marL="4572" lvl="1" indent="0">
              <a:buNone/>
            </a:pPr>
            <a:endParaRPr lang="en-GB" sz="2800" dirty="0"/>
          </a:p>
          <a:p>
            <a:pPr lvl="1">
              <a:buFont typeface="Arial" panose="020B0604020202020204" pitchFamily="34" charset="0"/>
              <a:buChar char="•"/>
            </a:pPr>
            <a:r>
              <a:rPr lang="en-GB" sz="1600" dirty="0"/>
              <a:t>At the top of the script, above ‘using </a:t>
            </a:r>
            <a:r>
              <a:rPr lang="en-GB" sz="1600" dirty="0" err="1"/>
              <a:t>UnityEngine</a:t>
            </a:r>
            <a:r>
              <a:rPr lang="en-GB" sz="1600" dirty="0"/>
              <a:t>;’ add the following two lines:</a:t>
            </a:r>
          </a:p>
          <a:p>
            <a:pPr lvl="2">
              <a:buFont typeface="Arial" panose="020B0604020202020204" pitchFamily="34" charset="0"/>
              <a:buChar char="•"/>
            </a:pPr>
            <a:r>
              <a:rPr lang="en-GB" sz="1200" i="0" dirty="0"/>
              <a:t>‘using </a:t>
            </a:r>
            <a:r>
              <a:rPr lang="en-GB" sz="1200" i="0" dirty="0" err="1"/>
              <a:t>System.Collections</a:t>
            </a:r>
            <a:r>
              <a:rPr lang="en-GB" sz="1200" i="0" dirty="0"/>
              <a:t>;’</a:t>
            </a:r>
          </a:p>
          <a:p>
            <a:pPr lvl="2">
              <a:buFont typeface="Arial" panose="020B0604020202020204" pitchFamily="34" charset="0"/>
              <a:buChar char="•"/>
            </a:pPr>
            <a:r>
              <a:rPr lang="en-GB" sz="1200" i="0" dirty="0"/>
              <a:t>‘using </a:t>
            </a:r>
            <a:r>
              <a:rPr lang="en-GB" sz="1200" i="0" dirty="0" err="1"/>
              <a:t>System.Collections.Generic</a:t>
            </a:r>
            <a:r>
              <a:rPr lang="en-GB" sz="1200" i="0" dirty="0"/>
              <a:t>;’</a:t>
            </a:r>
          </a:p>
          <a:p>
            <a:pPr lvl="1">
              <a:buFont typeface="Arial" panose="020B0604020202020204" pitchFamily="34" charset="0"/>
              <a:buChar char="•"/>
            </a:pPr>
            <a:r>
              <a:rPr lang="en-GB" sz="1600" dirty="0"/>
              <a:t>To the right is a version of our script with some comments (thank you Glenn).</a:t>
            </a:r>
          </a:p>
          <a:p>
            <a:pPr lvl="1">
              <a:buFont typeface="Arial" panose="020B0604020202020204" pitchFamily="34" charset="0"/>
              <a:buChar char="•"/>
            </a:pPr>
            <a:r>
              <a:rPr lang="en-GB" sz="1600" dirty="0"/>
              <a:t>You may not understand the logic or terminology at this point, but with more practice it will become clearer.</a:t>
            </a:r>
          </a:p>
          <a:p>
            <a:pPr lvl="1">
              <a:buFont typeface="Arial" panose="020B0604020202020204" pitchFamily="34" charset="0"/>
              <a:buChar char="•"/>
            </a:pPr>
            <a:r>
              <a:rPr lang="en-GB" sz="1600" dirty="0"/>
              <a:t>Note – You don’t need to copy the comments in green, they are only here to give an overview of what’s going on.</a:t>
            </a:r>
          </a:p>
        </p:txBody>
      </p:sp>
      <p:sp>
        <p:nvSpPr>
          <p:cNvPr id="4" name="Title 1">
            <a:extLst>
              <a:ext uri="{FF2B5EF4-FFF2-40B4-BE49-F238E27FC236}">
                <a16:creationId xmlns:a16="http://schemas.microsoft.com/office/drawing/2014/main" id="{F46578D8-BF3E-6C0A-20E5-26D1B1F82CDC}"/>
              </a:ext>
            </a:extLst>
          </p:cNvPr>
          <p:cNvSpPr>
            <a:spLocks noGrp="1"/>
          </p:cNvSpPr>
          <p:nvPr>
            <p:ph type="title"/>
          </p:nvPr>
        </p:nvSpPr>
        <p:spPr>
          <a:xfrm>
            <a:off x="657225" y="499533"/>
            <a:ext cx="10773156" cy="1257830"/>
          </a:xfrm>
        </p:spPr>
        <p:txBody>
          <a:bodyPr>
            <a:normAutofit/>
          </a:bodyPr>
          <a:lstStyle/>
          <a:p>
            <a:r>
              <a:rPr lang="en-GB" sz="4400" dirty="0"/>
              <a:t>Problem: How do I make an obstacle that moves towards the player?</a:t>
            </a:r>
          </a:p>
        </p:txBody>
      </p:sp>
      <p:pic>
        <p:nvPicPr>
          <p:cNvPr id="5" name="Picture 4">
            <a:extLst>
              <a:ext uri="{FF2B5EF4-FFF2-40B4-BE49-F238E27FC236}">
                <a16:creationId xmlns:a16="http://schemas.microsoft.com/office/drawing/2014/main" id="{D05E9328-8B71-3ADB-7A49-4F2122981ABF}"/>
              </a:ext>
            </a:extLst>
          </p:cNvPr>
          <p:cNvPicPr>
            <a:picLocks noChangeAspect="1"/>
          </p:cNvPicPr>
          <p:nvPr/>
        </p:nvPicPr>
        <p:blipFill>
          <a:blip r:embed="rId2"/>
          <a:stretch>
            <a:fillRect/>
          </a:stretch>
        </p:blipFill>
        <p:spPr>
          <a:xfrm>
            <a:off x="6651552" y="1924242"/>
            <a:ext cx="5250387" cy="4606606"/>
          </a:xfrm>
          <a:prstGeom prst="rect">
            <a:avLst/>
          </a:prstGeom>
        </p:spPr>
      </p:pic>
    </p:spTree>
    <p:extLst>
      <p:ext uri="{BB962C8B-B14F-4D97-AF65-F5344CB8AC3E}">
        <p14:creationId xmlns:p14="http://schemas.microsoft.com/office/powerpoint/2010/main" val="3114190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53EB1-2F5B-45EE-F83C-1B708F3FD2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2278E4-D138-36B9-BB8E-DF04D1159373}"/>
              </a:ext>
            </a:extLst>
          </p:cNvPr>
          <p:cNvSpPr>
            <a:spLocks noGrp="1"/>
          </p:cNvSpPr>
          <p:nvPr>
            <p:ph idx="1"/>
          </p:nvPr>
        </p:nvSpPr>
        <p:spPr>
          <a:xfrm>
            <a:off x="719138" y="1887410"/>
            <a:ext cx="5899166" cy="4643438"/>
          </a:xfrm>
        </p:spPr>
        <p:txBody>
          <a:bodyPr>
            <a:normAutofit/>
          </a:bodyPr>
          <a:lstStyle/>
          <a:p>
            <a:pPr marL="4572" lvl="1" indent="0">
              <a:buNone/>
            </a:pPr>
            <a:r>
              <a:rPr lang="en-GB" b="1" dirty="0"/>
              <a:t>Sub-problem: How to create copies of the obstacle (Boulder)?</a:t>
            </a:r>
          </a:p>
          <a:p>
            <a:pPr marL="4572" lvl="1" indent="0">
              <a:buNone/>
            </a:pPr>
            <a:endParaRPr lang="en-GB" sz="1600" dirty="0"/>
          </a:p>
          <a:p>
            <a:pPr marL="4572" lvl="1" indent="0">
              <a:buNone/>
            </a:pPr>
            <a:r>
              <a:rPr lang="en-GB" sz="1600" dirty="0"/>
              <a:t>Ignore any red error lines for the moment (we will fix them with the next step because we have yet to define RigidBody2D and Obstacle Movement, or values for rockMinLimit and rockMaxLimit).</a:t>
            </a:r>
          </a:p>
          <a:p>
            <a:pPr marL="4572" lvl="1" indent="0">
              <a:buNone/>
            </a:pPr>
            <a:endParaRPr lang="en-GB" sz="1600" dirty="0"/>
          </a:p>
          <a:p>
            <a:pPr marL="4572" lvl="1" indent="0">
              <a:buNone/>
            </a:pPr>
            <a:r>
              <a:rPr lang="en-GB" sz="1600" dirty="0"/>
              <a:t>Here we have a method that will create an instance of the object. We will create public variables in our class for the rockMinLimit and rockMaxLimit so that they can be changed in the editor without having to go back to the code.</a:t>
            </a:r>
          </a:p>
          <a:p>
            <a:pPr marL="4572" lvl="1" indent="0">
              <a:buNone/>
            </a:pPr>
            <a:endParaRPr lang="en-GB" sz="1600" dirty="0"/>
          </a:p>
          <a:p>
            <a:pPr marL="4572" lvl="1" indent="0">
              <a:buNone/>
            </a:pPr>
            <a:r>
              <a:rPr lang="en-GB" sz="1600" dirty="0"/>
              <a:t>Finally, we will make use of Invoke, which calls a given method on all instances of a Game Object in a scene at a given interval. </a:t>
            </a:r>
          </a:p>
        </p:txBody>
      </p:sp>
      <p:sp>
        <p:nvSpPr>
          <p:cNvPr id="4" name="Title 1">
            <a:extLst>
              <a:ext uri="{FF2B5EF4-FFF2-40B4-BE49-F238E27FC236}">
                <a16:creationId xmlns:a16="http://schemas.microsoft.com/office/drawing/2014/main" id="{FF2A4BCE-48CC-6C1E-3E16-D00E74BDA335}"/>
              </a:ext>
            </a:extLst>
          </p:cNvPr>
          <p:cNvSpPr>
            <a:spLocks noGrp="1"/>
          </p:cNvSpPr>
          <p:nvPr>
            <p:ph type="title"/>
          </p:nvPr>
        </p:nvSpPr>
        <p:spPr>
          <a:xfrm>
            <a:off x="657225" y="499533"/>
            <a:ext cx="10773156" cy="1257830"/>
          </a:xfrm>
        </p:spPr>
        <p:txBody>
          <a:bodyPr>
            <a:normAutofit/>
          </a:bodyPr>
          <a:lstStyle/>
          <a:p>
            <a:r>
              <a:rPr lang="en-GB" sz="4400" dirty="0"/>
              <a:t>Problem: How do I make an obstacle that moves towards the player?</a:t>
            </a:r>
          </a:p>
        </p:txBody>
      </p:sp>
      <p:pic>
        <p:nvPicPr>
          <p:cNvPr id="5" name="Picture 4">
            <a:extLst>
              <a:ext uri="{FF2B5EF4-FFF2-40B4-BE49-F238E27FC236}">
                <a16:creationId xmlns:a16="http://schemas.microsoft.com/office/drawing/2014/main" id="{0948F54F-5336-99D8-D593-6441BCEF91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18304" y="1960167"/>
            <a:ext cx="5250387" cy="4497924"/>
          </a:xfrm>
          <a:prstGeom prst="rect">
            <a:avLst/>
          </a:prstGeom>
        </p:spPr>
      </p:pic>
    </p:spTree>
    <p:extLst>
      <p:ext uri="{BB962C8B-B14F-4D97-AF65-F5344CB8AC3E}">
        <p14:creationId xmlns:p14="http://schemas.microsoft.com/office/powerpoint/2010/main" val="3051895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58CBD-BC99-1FCF-D676-3576B1E07F4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AB2C7-5071-114F-6C51-1CC0822D14D3}"/>
              </a:ext>
            </a:extLst>
          </p:cNvPr>
          <p:cNvSpPr>
            <a:spLocks noGrp="1"/>
          </p:cNvSpPr>
          <p:nvPr>
            <p:ph idx="1"/>
          </p:nvPr>
        </p:nvSpPr>
        <p:spPr>
          <a:xfrm>
            <a:off x="735394" y="2103627"/>
            <a:ext cx="4015422" cy="3662865"/>
          </a:xfrm>
        </p:spPr>
        <p:txBody>
          <a:bodyPr>
            <a:normAutofit/>
          </a:bodyPr>
          <a:lstStyle/>
          <a:p>
            <a:pPr marL="4572" lvl="1" indent="0">
              <a:buNone/>
            </a:pPr>
            <a:r>
              <a:rPr lang="en-GB" b="1" dirty="0"/>
              <a:t>Sub-problem: How to create copies of the obstacle (Boulder)?</a:t>
            </a:r>
          </a:p>
          <a:p>
            <a:pPr marL="4572" lvl="1" indent="0">
              <a:buNone/>
            </a:pPr>
            <a:endParaRPr lang="en-GB" sz="1600" dirty="0"/>
          </a:p>
          <a:p>
            <a:pPr marL="4572" lvl="1" indent="0">
              <a:buNone/>
            </a:pPr>
            <a:r>
              <a:rPr lang="en-GB" sz="1600" dirty="0"/>
              <a:t>This will get a lot of Boulders spawning off-screen. The only way to check our code works is to run the game and monitor the number of components called ‘Obstacle(Clone)’ that spawn every few seconds.</a:t>
            </a:r>
          </a:p>
          <a:p>
            <a:pPr marL="4572" lvl="1" indent="0">
              <a:buNone/>
            </a:pPr>
            <a:endParaRPr lang="en-GB" sz="1600" dirty="0"/>
          </a:p>
          <a:p>
            <a:pPr marL="4572" lvl="1" indent="0">
              <a:buNone/>
            </a:pPr>
            <a:r>
              <a:rPr lang="en-GB" sz="1600" dirty="0"/>
              <a:t>Don’t forget to attach/drag our </a:t>
            </a:r>
            <a:r>
              <a:rPr lang="en-GB" sz="1600" dirty="0" err="1"/>
              <a:t>ObstacleMovement.cs</a:t>
            </a:r>
            <a:r>
              <a:rPr lang="en-GB" sz="1600" dirty="0"/>
              <a:t> script onto the Boulder Game Object.</a:t>
            </a:r>
          </a:p>
        </p:txBody>
      </p:sp>
      <p:sp>
        <p:nvSpPr>
          <p:cNvPr id="4" name="Title 1">
            <a:extLst>
              <a:ext uri="{FF2B5EF4-FFF2-40B4-BE49-F238E27FC236}">
                <a16:creationId xmlns:a16="http://schemas.microsoft.com/office/drawing/2014/main" id="{B4E42AE2-652C-7C80-FC86-B64C6AA5895D}"/>
              </a:ext>
            </a:extLst>
          </p:cNvPr>
          <p:cNvSpPr>
            <a:spLocks noGrp="1"/>
          </p:cNvSpPr>
          <p:nvPr>
            <p:ph type="title"/>
          </p:nvPr>
        </p:nvSpPr>
        <p:spPr>
          <a:xfrm>
            <a:off x="657225" y="499533"/>
            <a:ext cx="10773156" cy="1257830"/>
          </a:xfrm>
        </p:spPr>
        <p:txBody>
          <a:bodyPr>
            <a:normAutofit/>
          </a:bodyPr>
          <a:lstStyle/>
          <a:p>
            <a:r>
              <a:rPr lang="en-GB" sz="4400" dirty="0"/>
              <a:t>Problem: How do I make an obstacle that moves towards the player?</a:t>
            </a:r>
          </a:p>
        </p:txBody>
      </p:sp>
      <p:pic>
        <p:nvPicPr>
          <p:cNvPr id="5" name="Picture 4">
            <a:extLst>
              <a:ext uri="{FF2B5EF4-FFF2-40B4-BE49-F238E27FC236}">
                <a16:creationId xmlns:a16="http://schemas.microsoft.com/office/drawing/2014/main" id="{261C9179-1FB6-9A4D-B584-125E76B95C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521" y="2103627"/>
            <a:ext cx="7147983" cy="3662865"/>
          </a:xfrm>
          <a:prstGeom prst="rect">
            <a:avLst/>
          </a:prstGeom>
        </p:spPr>
      </p:pic>
    </p:spTree>
    <p:extLst>
      <p:ext uri="{BB962C8B-B14F-4D97-AF65-F5344CB8AC3E}">
        <p14:creationId xmlns:p14="http://schemas.microsoft.com/office/powerpoint/2010/main" val="2008123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13BDD-163E-4420-7019-9CC301893E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3E0DCD-28DA-F265-92E1-C97441463DAC}"/>
              </a:ext>
            </a:extLst>
          </p:cNvPr>
          <p:cNvSpPr>
            <a:spLocks noGrp="1"/>
          </p:cNvSpPr>
          <p:nvPr>
            <p:ph idx="1"/>
          </p:nvPr>
        </p:nvSpPr>
        <p:spPr>
          <a:xfrm>
            <a:off x="657225" y="1930495"/>
            <a:ext cx="11237150" cy="2252981"/>
          </a:xfrm>
        </p:spPr>
        <p:txBody>
          <a:bodyPr>
            <a:normAutofit/>
          </a:bodyPr>
          <a:lstStyle/>
          <a:p>
            <a:pPr marL="4572" lvl="1" indent="0">
              <a:buNone/>
            </a:pPr>
            <a:r>
              <a:rPr lang="en-GB" sz="1600" dirty="0"/>
              <a:t>We have successfully addressed our sub-problem, now we can look at addressing the main problem. </a:t>
            </a:r>
          </a:p>
          <a:p>
            <a:pPr marL="4572" lvl="1" indent="0">
              <a:buNone/>
            </a:pPr>
            <a:r>
              <a:rPr lang="en-GB" sz="1600" dirty="0"/>
              <a:t>The RigidBody in our code refers to the position/orientation etc. of the object when interacting with Unity’s physics system. To move the object towards the player, we just need to add a line of code to the bottom of </a:t>
            </a:r>
            <a:r>
              <a:rPr lang="en-GB" sz="1600" dirty="0" err="1"/>
              <a:t>SpawnObstacle</a:t>
            </a:r>
            <a:r>
              <a:rPr lang="en-GB" sz="1600" dirty="0"/>
              <a:t>.</a:t>
            </a:r>
          </a:p>
          <a:p>
            <a:pPr marL="4572" lvl="1" indent="0">
              <a:buNone/>
            </a:pPr>
            <a:endParaRPr lang="en-GB" sz="1600" dirty="0"/>
          </a:p>
          <a:p>
            <a:pPr lvl="1">
              <a:buFont typeface="Arial" panose="020B0604020202020204" pitchFamily="34" charset="0"/>
              <a:buChar char="•"/>
            </a:pPr>
            <a:r>
              <a:rPr lang="en-GB" sz="1600" dirty="0" err="1"/>
              <a:t>obstacleInstance.velocity</a:t>
            </a:r>
            <a:r>
              <a:rPr lang="en-GB" sz="1600" dirty="0"/>
              <a:t> = new Vector2(speed, 0);</a:t>
            </a:r>
          </a:p>
          <a:p>
            <a:pPr lvl="1">
              <a:buFont typeface="Arial" panose="020B0604020202020204" pitchFamily="34" charset="0"/>
              <a:buChar char="•"/>
            </a:pPr>
            <a:endParaRPr lang="en-GB" sz="1600" dirty="0"/>
          </a:p>
          <a:p>
            <a:pPr marL="4572" lvl="1" indent="0">
              <a:buNone/>
            </a:pPr>
            <a:r>
              <a:rPr lang="en-GB" sz="1600" dirty="0"/>
              <a:t>One more change to make. By default, the RigidBody2D has gravity enabled and we need to disable it otherwise our Boulders will fall rather than fly across the screen. Select the Boulder Game Object and set the Gravity Scale to 0.</a:t>
            </a:r>
          </a:p>
        </p:txBody>
      </p:sp>
      <p:sp>
        <p:nvSpPr>
          <p:cNvPr id="4" name="Title 1">
            <a:extLst>
              <a:ext uri="{FF2B5EF4-FFF2-40B4-BE49-F238E27FC236}">
                <a16:creationId xmlns:a16="http://schemas.microsoft.com/office/drawing/2014/main" id="{9AC5E8E1-6624-6B3D-7140-3E89E17DD6AA}"/>
              </a:ext>
            </a:extLst>
          </p:cNvPr>
          <p:cNvSpPr>
            <a:spLocks noGrp="1"/>
          </p:cNvSpPr>
          <p:nvPr>
            <p:ph type="title"/>
          </p:nvPr>
        </p:nvSpPr>
        <p:spPr>
          <a:xfrm>
            <a:off x="657225" y="499533"/>
            <a:ext cx="10773156" cy="1257830"/>
          </a:xfrm>
        </p:spPr>
        <p:txBody>
          <a:bodyPr>
            <a:normAutofit/>
          </a:bodyPr>
          <a:lstStyle/>
          <a:p>
            <a:r>
              <a:rPr lang="en-GB" sz="4400" dirty="0"/>
              <a:t>Problem: How do I make an obstacle that moves towards the player?</a:t>
            </a:r>
          </a:p>
        </p:txBody>
      </p:sp>
      <p:pic>
        <p:nvPicPr>
          <p:cNvPr id="6" name="Picture 5">
            <a:extLst>
              <a:ext uri="{FF2B5EF4-FFF2-40B4-BE49-F238E27FC236}">
                <a16:creationId xmlns:a16="http://schemas.microsoft.com/office/drawing/2014/main" id="{B76131F5-8C50-2895-6C22-B708FDC34238}"/>
              </a:ext>
            </a:extLst>
          </p:cNvPr>
          <p:cNvPicPr>
            <a:picLocks noChangeAspect="1"/>
          </p:cNvPicPr>
          <p:nvPr/>
        </p:nvPicPr>
        <p:blipFill>
          <a:blip r:embed="rId2"/>
          <a:srcRect t="1450"/>
          <a:stretch>
            <a:fillRect/>
          </a:stretch>
        </p:blipFill>
        <p:spPr>
          <a:xfrm>
            <a:off x="3568823" y="4356608"/>
            <a:ext cx="8454149" cy="2396014"/>
          </a:xfrm>
          <a:prstGeom prst="rect">
            <a:avLst/>
          </a:prstGeom>
        </p:spPr>
      </p:pic>
      <p:sp>
        <p:nvSpPr>
          <p:cNvPr id="7" name="Content Placeholder 2">
            <a:extLst>
              <a:ext uri="{FF2B5EF4-FFF2-40B4-BE49-F238E27FC236}">
                <a16:creationId xmlns:a16="http://schemas.microsoft.com/office/drawing/2014/main" id="{AD0CF067-A0C4-8908-9FDB-4ED193B6145E}"/>
              </a:ext>
            </a:extLst>
          </p:cNvPr>
          <p:cNvSpPr txBox="1">
            <a:spLocks/>
          </p:cNvSpPr>
          <p:nvPr/>
        </p:nvSpPr>
        <p:spPr>
          <a:xfrm>
            <a:off x="657225" y="4356608"/>
            <a:ext cx="2796189" cy="239601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600" dirty="0"/>
              <a:t>We can press play and see that it does exactly what we told it to do… but there are a few bugs to iron out.</a:t>
            </a:r>
          </a:p>
          <a:p>
            <a:pPr marL="4572" lvl="1" indent="0">
              <a:buFont typeface="Arial" pitchFamily="34" charset="0"/>
              <a:buNone/>
            </a:pPr>
            <a:endParaRPr lang="en-GB" sz="1600" dirty="0"/>
          </a:p>
          <a:p>
            <a:pPr marL="4572" lvl="1" indent="0">
              <a:buFont typeface="Arial" pitchFamily="34" charset="0"/>
              <a:buNone/>
            </a:pPr>
            <a:r>
              <a:rPr lang="en-GB" sz="1600" dirty="0"/>
              <a:t>Let it run and see what you notice happening.</a:t>
            </a:r>
          </a:p>
          <a:p>
            <a:pPr marL="4572" lvl="1" indent="0">
              <a:buNone/>
            </a:pPr>
            <a:endParaRPr lang="en-GB" sz="1600" dirty="0"/>
          </a:p>
        </p:txBody>
      </p:sp>
    </p:spTree>
    <p:extLst>
      <p:ext uri="{BB962C8B-B14F-4D97-AF65-F5344CB8AC3E}">
        <p14:creationId xmlns:p14="http://schemas.microsoft.com/office/powerpoint/2010/main" val="2221286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D94B-4C46-D667-9222-101CB6573D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A0C213-1D16-1B8F-4653-106F7ABB1E36}"/>
              </a:ext>
            </a:extLst>
          </p:cNvPr>
          <p:cNvSpPr>
            <a:spLocks noGrp="1"/>
          </p:cNvSpPr>
          <p:nvPr>
            <p:ph idx="1"/>
          </p:nvPr>
        </p:nvSpPr>
        <p:spPr>
          <a:xfrm>
            <a:off x="657225" y="1757364"/>
            <a:ext cx="11237150" cy="830478"/>
          </a:xfrm>
        </p:spPr>
        <p:txBody>
          <a:bodyPr>
            <a:normAutofit/>
          </a:bodyPr>
          <a:lstStyle/>
          <a:p>
            <a:pPr marL="4572" lvl="1" indent="0">
              <a:buNone/>
            </a:pPr>
            <a:r>
              <a:rPr lang="en-GB" sz="1600" dirty="0"/>
              <a:t>A few slides back we added a Box Collision 2D component to our Boulder and Ninja.</a:t>
            </a:r>
          </a:p>
          <a:p>
            <a:pPr marL="4572" lvl="1" indent="0">
              <a:buNone/>
            </a:pPr>
            <a:r>
              <a:rPr lang="en-GB" sz="1600" dirty="0"/>
              <a:t>We can use these in our code to create some logic around what happens when two objects collide. To start with, we want to confirm that the collision is happening, so we are going to use a Debug Message.</a:t>
            </a:r>
          </a:p>
        </p:txBody>
      </p:sp>
      <p:sp>
        <p:nvSpPr>
          <p:cNvPr id="4" name="Title 1">
            <a:extLst>
              <a:ext uri="{FF2B5EF4-FFF2-40B4-BE49-F238E27FC236}">
                <a16:creationId xmlns:a16="http://schemas.microsoft.com/office/drawing/2014/main" id="{4003F7A3-F5EE-C41C-19BF-150408B5EA8C}"/>
              </a:ext>
            </a:extLst>
          </p:cNvPr>
          <p:cNvSpPr>
            <a:spLocks noGrp="1"/>
          </p:cNvSpPr>
          <p:nvPr>
            <p:ph type="title"/>
          </p:nvPr>
        </p:nvSpPr>
        <p:spPr>
          <a:xfrm>
            <a:off x="657225" y="499533"/>
            <a:ext cx="10773156" cy="1257830"/>
          </a:xfrm>
        </p:spPr>
        <p:txBody>
          <a:bodyPr>
            <a:normAutofit/>
          </a:bodyPr>
          <a:lstStyle/>
          <a:p>
            <a:r>
              <a:rPr lang="en-GB" sz="4400" dirty="0"/>
              <a:t>Problem: How do I check for player hit?</a:t>
            </a:r>
          </a:p>
        </p:txBody>
      </p:sp>
      <p:pic>
        <p:nvPicPr>
          <p:cNvPr id="5" name="Picture 4">
            <a:extLst>
              <a:ext uri="{FF2B5EF4-FFF2-40B4-BE49-F238E27FC236}">
                <a16:creationId xmlns:a16="http://schemas.microsoft.com/office/drawing/2014/main" id="{6696C815-DB66-C56E-FDEF-3D9E18EFB7E0}"/>
              </a:ext>
            </a:extLst>
          </p:cNvPr>
          <p:cNvPicPr>
            <a:picLocks noChangeAspect="1"/>
          </p:cNvPicPr>
          <p:nvPr/>
        </p:nvPicPr>
        <p:blipFill>
          <a:blip r:embed="rId2"/>
          <a:stretch>
            <a:fillRect/>
          </a:stretch>
        </p:blipFill>
        <p:spPr>
          <a:xfrm>
            <a:off x="6096000" y="2587842"/>
            <a:ext cx="6039693" cy="3134162"/>
          </a:xfrm>
          <a:prstGeom prst="rect">
            <a:avLst/>
          </a:prstGeom>
        </p:spPr>
      </p:pic>
      <p:sp>
        <p:nvSpPr>
          <p:cNvPr id="8" name="Content Placeholder 2">
            <a:extLst>
              <a:ext uri="{FF2B5EF4-FFF2-40B4-BE49-F238E27FC236}">
                <a16:creationId xmlns:a16="http://schemas.microsoft.com/office/drawing/2014/main" id="{354B05DC-4832-2282-EC45-B0B8722158C7}"/>
              </a:ext>
            </a:extLst>
          </p:cNvPr>
          <p:cNvSpPr txBox="1">
            <a:spLocks/>
          </p:cNvSpPr>
          <p:nvPr/>
        </p:nvSpPr>
        <p:spPr>
          <a:xfrm>
            <a:off x="657225" y="2788652"/>
            <a:ext cx="5438775" cy="386959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600" dirty="0"/>
              <a:t>We have also used a few comments as pseudo-code to suggest other pieces of logic that we can implement here, such as checking that the intersecting collision belongs specifically to the player. </a:t>
            </a:r>
          </a:p>
          <a:p>
            <a:pPr marL="4572" lvl="1" indent="0">
              <a:buFont typeface="Arial" pitchFamily="34" charset="0"/>
              <a:buNone/>
            </a:pPr>
            <a:endParaRPr lang="en-GB" sz="1600" dirty="0"/>
          </a:p>
          <a:p>
            <a:pPr marL="4572" lvl="1" indent="0">
              <a:buFont typeface="Arial" pitchFamily="34" charset="0"/>
              <a:buNone/>
            </a:pPr>
            <a:r>
              <a:rPr lang="en-GB" sz="1600" dirty="0"/>
              <a:t>If you play the game again and open the Console tab at the bottom, every time there is a collision you should see “We have hit something!” appear.</a:t>
            </a:r>
          </a:p>
          <a:p>
            <a:pPr marL="4572" lvl="1" indent="0">
              <a:buFont typeface="Arial" pitchFamily="34" charset="0"/>
              <a:buNone/>
            </a:pPr>
            <a:endParaRPr lang="en-GB" sz="1600" dirty="0"/>
          </a:p>
          <a:p>
            <a:pPr marL="4572" lvl="1" indent="0">
              <a:buFont typeface="Arial" pitchFamily="34" charset="0"/>
              <a:buNone/>
            </a:pPr>
            <a:r>
              <a:rPr lang="en-GB" sz="1600" dirty="0"/>
              <a:t>Using Debug messages is a useful way of checking your code step by step, rather than trying to unravel a chunk of logic. When you know one step works, you can move to the next.</a:t>
            </a:r>
          </a:p>
          <a:p>
            <a:pPr marL="4572" lvl="1" indent="0">
              <a:buFont typeface="Arial" pitchFamily="34" charset="0"/>
              <a:buNone/>
            </a:pPr>
            <a:r>
              <a:rPr lang="en-GB" sz="1600" dirty="0"/>
              <a:t> When you are more comfortable with coding, you can get away with doing it less.  </a:t>
            </a:r>
          </a:p>
        </p:txBody>
      </p:sp>
    </p:spTree>
    <p:extLst>
      <p:ext uri="{BB962C8B-B14F-4D97-AF65-F5344CB8AC3E}">
        <p14:creationId xmlns:p14="http://schemas.microsoft.com/office/powerpoint/2010/main" val="384992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C73CE-56F9-6C76-3AD2-0235833151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4576E2-E675-4853-39FD-51C2B9E8C87C}"/>
              </a:ext>
            </a:extLst>
          </p:cNvPr>
          <p:cNvSpPr>
            <a:spLocks noGrp="1"/>
          </p:cNvSpPr>
          <p:nvPr>
            <p:ph idx="1"/>
          </p:nvPr>
        </p:nvSpPr>
        <p:spPr>
          <a:xfrm>
            <a:off x="657225" y="1757364"/>
            <a:ext cx="11237150" cy="1257830"/>
          </a:xfrm>
        </p:spPr>
        <p:txBody>
          <a:bodyPr>
            <a:normAutofit/>
          </a:bodyPr>
          <a:lstStyle/>
          <a:p>
            <a:pPr marL="4572" lvl="1" indent="0">
              <a:buNone/>
            </a:pPr>
            <a:r>
              <a:rPr lang="en-GB" sz="1600" dirty="0"/>
              <a:t>Here we are going to replace our comment with code to ‘do something’ when the player is hit – namely end the game. First, we need to check if the other component is the Ninja.</a:t>
            </a:r>
          </a:p>
          <a:p>
            <a:pPr marL="4572" lvl="1" indent="0">
              <a:buNone/>
            </a:pPr>
            <a:r>
              <a:rPr lang="en-GB" sz="1600" dirty="0"/>
              <a:t>To do this we will ask the Collision2D object for the Game Object it is attached to and use </a:t>
            </a:r>
            <a:r>
              <a:rPr lang="en-GB" sz="1600" dirty="0" err="1"/>
              <a:t>GetComponent</a:t>
            </a:r>
            <a:r>
              <a:rPr lang="en-GB" sz="1600" dirty="0"/>
              <a:t>&lt;</a:t>
            </a:r>
            <a:r>
              <a:rPr lang="en-GB" sz="1600" dirty="0" err="1"/>
              <a:t>PlayerMovement</a:t>
            </a:r>
            <a:r>
              <a:rPr lang="en-GB" sz="1600" dirty="0"/>
              <a:t>&gt;(…) to find the attached Player Movement object if there is one. If there is, then we will end the game by stopping the timer running the animation. We will also destroy the Game Object for good measure.</a:t>
            </a:r>
          </a:p>
        </p:txBody>
      </p:sp>
      <p:sp>
        <p:nvSpPr>
          <p:cNvPr id="4" name="Title 1">
            <a:extLst>
              <a:ext uri="{FF2B5EF4-FFF2-40B4-BE49-F238E27FC236}">
                <a16:creationId xmlns:a16="http://schemas.microsoft.com/office/drawing/2014/main" id="{9E45B7AF-7FAD-FBEC-FC9C-8FAAF79393BC}"/>
              </a:ext>
            </a:extLst>
          </p:cNvPr>
          <p:cNvSpPr>
            <a:spLocks noGrp="1"/>
          </p:cNvSpPr>
          <p:nvPr>
            <p:ph type="title"/>
          </p:nvPr>
        </p:nvSpPr>
        <p:spPr>
          <a:xfrm>
            <a:off x="657225" y="499533"/>
            <a:ext cx="10773156" cy="1257830"/>
          </a:xfrm>
        </p:spPr>
        <p:txBody>
          <a:bodyPr>
            <a:normAutofit/>
          </a:bodyPr>
          <a:lstStyle/>
          <a:p>
            <a:r>
              <a:rPr lang="en-GB" sz="4400" dirty="0"/>
              <a:t>Problem: How do I end the game when the player is hit?</a:t>
            </a:r>
          </a:p>
        </p:txBody>
      </p:sp>
      <p:pic>
        <p:nvPicPr>
          <p:cNvPr id="6" name="Picture 5">
            <a:extLst>
              <a:ext uri="{FF2B5EF4-FFF2-40B4-BE49-F238E27FC236}">
                <a16:creationId xmlns:a16="http://schemas.microsoft.com/office/drawing/2014/main" id="{72F1BF78-E595-7356-42D6-A73D5E08A74F}"/>
              </a:ext>
            </a:extLst>
          </p:cNvPr>
          <p:cNvPicPr>
            <a:picLocks noChangeAspect="1"/>
          </p:cNvPicPr>
          <p:nvPr/>
        </p:nvPicPr>
        <p:blipFill>
          <a:blip r:embed="rId2"/>
          <a:srcRect l="3695"/>
          <a:stretch>
            <a:fillRect/>
          </a:stretch>
        </p:blipFill>
        <p:spPr>
          <a:xfrm>
            <a:off x="5948039" y="3251181"/>
            <a:ext cx="5784990" cy="3217608"/>
          </a:xfrm>
          <a:prstGeom prst="rect">
            <a:avLst/>
          </a:prstGeom>
        </p:spPr>
      </p:pic>
      <p:sp>
        <p:nvSpPr>
          <p:cNvPr id="7" name="Content Placeholder 2">
            <a:extLst>
              <a:ext uri="{FF2B5EF4-FFF2-40B4-BE49-F238E27FC236}">
                <a16:creationId xmlns:a16="http://schemas.microsoft.com/office/drawing/2014/main" id="{074C5FBC-CF95-2572-9BFA-284BC6BD028F}"/>
              </a:ext>
            </a:extLst>
          </p:cNvPr>
          <p:cNvSpPr txBox="1">
            <a:spLocks/>
          </p:cNvSpPr>
          <p:nvPr/>
        </p:nvSpPr>
        <p:spPr>
          <a:xfrm>
            <a:off x="657225" y="3251181"/>
            <a:ext cx="5150231" cy="321760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572" lvl="1" indent="0">
              <a:buFont typeface="Arial" pitchFamily="34" charset="0"/>
              <a:buNone/>
            </a:pPr>
            <a:r>
              <a:rPr lang="en-GB" sz="1600" dirty="0"/>
              <a:t>The code will go inside our OnCollisionEnter2D(). We can comment out our Debug message too.</a:t>
            </a:r>
          </a:p>
          <a:p>
            <a:pPr marL="4572" lvl="1" indent="0">
              <a:buFont typeface="Arial" pitchFamily="34" charset="0"/>
              <a:buNone/>
            </a:pPr>
            <a:endParaRPr lang="en-GB" sz="1600" dirty="0"/>
          </a:p>
          <a:p>
            <a:pPr marL="4572" lvl="1" indent="0">
              <a:buFont typeface="Arial" pitchFamily="34" charset="0"/>
              <a:buNone/>
            </a:pPr>
            <a:r>
              <a:rPr lang="en-GB" sz="1600" dirty="0"/>
              <a:t>If we hit play, we can see that if the player is hit by a Boulder, then the game stops.</a:t>
            </a:r>
          </a:p>
          <a:p>
            <a:pPr marL="4572" lvl="1" indent="0">
              <a:buFont typeface="Arial" pitchFamily="34" charset="0"/>
              <a:buNone/>
            </a:pPr>
            <a:endParaRPr lang="en-GB" sz="1600" dirty="0"/>
          </a:p>
          <a:p>
            <a:pPr marL="4572" lvl="1" indent="0">
              <a:buFont typeface="Arial" pitchFamily="34" charset="0"/>
              <a:buNone/>
            </a:pPr>
            <a:r>
              <a:rPr lang="en-GB" sz="1600" dirty="0"/>
              <a:t>There are still refinements to make and bugs to fix, but this has provided a small game loop for you to play with and hopefully learn from.</a:t>
            </a:r>
          </a:p>
        </p:txBody>
      </p:sp>
    </p:spTree>
    <p:extLst>
      <p:ext uri="{BB962C8B-B14F-4D97-AF65-F5344CB8AC3E}">
        <p14:creationId xmlns:p14="http://schemas.microsoft.com/office/powerpoint/2010/main" val="3780310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C45A0-B6E7-47F8-7D8B-03079A7581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AFBB3-8FF6-96C2-67C4-735E74CEFD1B}"/>
              </a:ext>
            </a:extLst>
          </p:cNvPr>
          <p:cNvSpPr>
            <a:spLocks noGrp="1"/>
          </p:cNvSpPr>
          <p:nvPr>
            <p:ph idx="1"/>
          </p:nvPr>
        </p:nvSpPr>
        <p:spPr>
          <a:xfrm>
            <a:off x="657225" y="1757364"/>
            <a:ext cx="11237150" cy="4302060"/>
          </a:xfrm>
        </p:spPr>
        <p:txBody>
          <a:bodyPr>
            <a:normAutofit/>
          </a:bodyPr>
          <a:lstStyle/>
          <a:p>
            <a:pPr lvl="1">
              <a:buFont typeface="Arial" panose="020B0604020202020204" pitchFamily="34" charset="0"/>
              <a:buChar char="•"/>
            </a:pPr>
            <a:r>
              <a:rPr lang="en-GB" sz="1600" dirty="0"/>
              <a:t>Create a duplicate of the Boulder and change the sprite to something more likely to be at head height.</a:t>
            </a:r>
          </a:p>
          <a:p>
            <a:pPr lvl="1">
              <a:buFont typeface="Arial" panose="020B0604020202020204" pitchFamily="34" charset="0"/>
              <a:buChar char="•"/>
            </a:pPr>
            <a:r>
              <a:rPr lang="en-GB" sz="1600" dirty="0"/>
              <a:t>Add the same script we used for the Boulder but alter the Min/Max values.</a:t>
            </a:r>
          </a:p>
          <a:p>
            <a:pPr lvl="1">
              <a:buFont typeface="Arial" panose="020B0604020202020204" pitchFamily="34" charset="0"/>
              <a:buChar char="•"/>
            </a:pPr>
            <a:r>
              <a:rPr lang="en-GB" sz="1600" dirty="0"/>
              <a:t>Update the Min/Max values for the Boulder so it appears to be rolling rather than flying.</a:t>
            </a:r>
          </a:p>
          <a:p>
            <a:pPr lvl="1">
              <a:buFont typeface="Arial" panose="020B0604020202020204" pitchFamily="34" charset="0"/>
              <a:buChar char="•"/>
            </a:pPr>
            <a:endParaRPr lang="en-GB" sz="1600" dirty="0"/>
          </a:p>
          <a:p>
            <a:pPr marL="4572" lvl="1" indent="0">
              <a:buNone/>
            </a:pPr>
            <a:r>
              <a:rPr lang="en-GB" sz="1600" dirty="0"/>
              <a:t>There are also optimisations that can be made to the design…</a:t>
            </a:r>
          </a:p>
          <a:p>
            <a:pPr lvl="1">
              <a:buFont typeface="Arial" panose="020B0604020202020204" pitchFamily="34" charset="0"/>
              <a:buChar char="•"/>
            </a:pPr>
            <a:r>
              <a:rPr lang="en-GB" sz="1600" dirty="0"/>
              <a:t>Separate the code for movement and the code for collisions in the Boulder component into two separate scripts. Name them </a:t>
            </a:r>
            <a:r>
              <a:rPr lang="en-GB" sz="1600" dirty="0" err="1"/>
              <a:t>ObstacleMovement</a:t>
            </a:r>
            <a:r>
              <a:rPr lang="en-GB" sz="1600" dirty="0"/>
              <a:t> and </a:t>
            </a:r>
            <a:r>
              <a:rPr lang="en-GB" sz="1600" dirty="0" err="1"/>
              <a:t>ObstacleCollision</a:t>
            </a:r>
            <a:r>
              <a:rPr lang="en-GB" sz="1600" dirty="0"/>
              <a:t>.</a:t>
            </a:r>
          </a:p>
          <a:p>
            <a:pPr lvl="1">
              <a:buFont typeface="Arial" panose="020B0604020202020204" pitchFamily="34" charset="0"/>
              <a:buChar char="•"/>
            </a:pPr>
            <a:r>
              <a:rPr lang="en-GB" sz="1600" dirty="0"/>
              <a:t>Create a </a:t>
            </a:r>
            <a:r>
              <a:rPr lang="en-GB" sz="1600" dirty="0" err="1"/>
              <a:t>PlayerCollision</a:t>
            </a:r>
            <a:r>
              <a:rPr lang="en-GB" sz="1600" dirty="0"/>
              <a:t> script and attach it to the Ninja, then copy across the code from </a:t>
            </a:r>
            <a:r>
              <a:rPr lang="en-GB" sz="1600" dirty="0" err="1"/>
              <a:t>ObstacleCollision</a:t>
            </a:r>
            <a:r>
              <a:rPr lang="en-GB" sz="1600" dirty="0"/>
              <a:t>. Change it to look for an </a:t>
            </a:r>
            <a:r>
              <a:rPr lang="en-GB" sz="1600" dirty="0" err="1"/>
              <a:t>ObstacleCollision</a:t>
            </a:r>
            <a:r>
              <a:rPr lang="en-GB" sz="1600" dirty="0"/>
              <a:t> rather than </a:t>
            </a:r>
            <a:r>
              <a:rPr lang="en-GB" sz="1600" dirty="0" err="1"/>
              <a:t>PlayerMovement</a:t>
            </a:r>
            <a:r>
              <a:rPr lang="en-GB" sz="1600" dirty="0"/>
              <a:t> during collision.</a:t>
            </a:r>
          </a:p>
          <a:p>
            <a:pPr lvl="1">
              <a:buFont typeface="Arial" panose="020B0604020202020204" pitchFamily="34" charset="0"/>
              <a:buChar char="•"/>
            </a:pPr>
            <a:r>
              <a:rPr lang="en-GB" sz="1600" dirty="0"/>
              <a:t>Add a public variable called </a:t>
            </a:r>
            <a:r>
              <a:rPr lang="en-GB" sz="1600" dirty="0" err="1"/>
              <a:t>NumberOfHits</a:t>
            </a:r>
            <a:r>
              <a:rPr lang="en-GB" sz="1600" dirty="0"/>
              <a:t> to the player (set the value to 5) and change the collision response code to subtract one from player hits until it reaches zero, then end the game.</a:t>
            </a:r>
          </a:p>
        </p:txBody>
      </p:sp>
      <p:sp>
        <p:nvSpPr>
          <p:cNvPr id="4" name="Title 1">
            <a:extLst>
              <a:ext uri="{FF2B5EF4-FFF2-40B4-BE49-F238E27FC236}">
                <a16:creationId xmlns:a16="http://schemas.microsoft.com/office/drawing/2014/main" id="{77C320ED-0BD1-223A-1AE3-DC7865BDAFED}"/>
              </a:ext>
            </a:extLst>
          </p:cNvPr>
          <p:cNvSpPr>
            <a:spLocks noGrp="1"/>
          </p:cNvSpPr>
          <p:nvPr>
            <p:ph type="title"/>
          </p:nvPr>
        </p:nvSpPr>
        <p:spPr>
          <a:xfrm>
            <a:off x="657225" y="499533"/>
            <a:ext cx="10773156" cy="1257830"/>
          </a:xfrm>
        </p:spPr>
        <p:txBody>
          <a:bodyPr>
            <a:normAutofit/>
          </a:bodyPr>
          <a:lstStyle/>
          <a:p>
            <a:r>
              <a:rPr lang="en-GB" sz="4400" dirty="0"/>
              <a:t>Further additions in your own time…</a:t>
            </a:r>
          </a:p>
        </p:txBody>
      </p:sp>
    </p:spTree>
    <p:extLst>
      <p:ext uri="{BB962C8B-B14F-4D97-AF65-F5344CB8AC3E}">
        <p14:creationId xmlns:p14="http://schemas.microsoft.com/office/powerpoint/2010/main" val="4076097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B578-70B7-EEB6-20BE-A6351651E8F5}"/>
              </a:ext>
            </a:extLst>
          </p:cNvPr>
          <p:cNvSpPr>
            <a:spLocks noGrp="1"/>
          </p:cNvSpPr>
          <p:nvPr>
            <p:ph type="title"/>
          </p:nvPr>
        </p:nvSpPr>
        <p:spPr/>
        <p:txBody>
          <a:bodyPr/>
          <a:lstStyle/>
          <a:p>
            <a:r>
              <a:rPr lang="en-GB" dirty="0"/>
              <a:t>Bibliography</a:t>
            </a:r>
          </a:p>
        </p:txBody>
      </p:sp>
      <p:sp>
        <p:nvSpPr>
          <p:cNvPr id="3" name="Content Placeholder 2">
            <a:extLst>
              <a:ext uri="{FF2B5EF4-FFF2-40B4-BE49-F238E27FC236}">
                <a16:creationId xmlns:a16="http://schemas.microsoft.com/office/drawing/2014/main" id="{A49BAAA1-82CF-1997-ECA7-8FFA14D4AEEC}"/>
              </a:ext>
            </a:extLst>
          </p:cNvPr>
          <p:cNvSpPr>
            <a:spLocks noGrp="1"/>
          </p:cNvSpPr>
          <p:nvPr>
            <p:ph idx="1"/>
          </p:nvPr>
        </p:nvSpPr>
        <p:spPr/>
        <p:txBody>
          <a:bodyPr>
            <a:normAutofit/>
          </a:bodyPr>
          <a:lstStyle/>
          <a:p>
            <a:r>
              <a:rPr lang="en-GB" sz="1200" dirty="0"/>
              <a:t>Pereira, V. (2017b). Learning Unity 2D Game Development by Example, chapter Setting the Scene, pages 27–44. PACKT Publishing, Birmingham.</a:t>
            </a:r>
          </a:p>
        </p:txBody>
      </p:sp>
    </p:spTree>
    <p:extLst>
      <p:ext uri="{BB962C8B-B14F-4D97-AF65-F5344CB8AC3E}">
        <p14:creationId xmlns:p14="http://schemas.microsoft.com/office/powerpoint/2010/main" val="1651922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E9109-7104-2685-EF1D-A03101BDEE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BAA0F-2A84-4387-1067-DFDABDFA1315}"/>
              </a:ext>
            </a:extLst>
          </p:cNvPr>
          <p:cNvSpPr>
            <a:spLocks noGrp="1"/>
          </p:cNvSpPr>
          <p:nvPr>
            <p:ph type="title"/>
          </p:nvPr>
        </p:nvSpPr>
        <p:spPr>
          <a:xfrm>
            <a:off x="989400" y="395289"/>
            <a:ext cx="10213200" cy="631786"/>
          </a:xfrm>
        </p:spPr>
        <p:txBody>
          <a:bodyPr>
            <a:noAutofit/>
          </a:bodyPr>
          <a:lstStyle/>
          <a:p>
            <a:r>
              <a:rPr lang="en-GB" sz="4400" dirty="0"/>
              <a:t>Problem: How do I add a Player Sprite in Unity?</a:t>
            </a:r>
          </a:p>
        </p:txBody>
      </p:sp>
      <p:sp>
        <p:nvSpPr>
          <p:cNvPr id="16" name="Content Placeholder 2">
            <a:extLst>
              <a:ext uri="{FF2B5EF4-FFF2-40B4-BE49-F238E27FC236}">
                <a16:creationId xmlns:a16="http://schemas.microsoft.com/office/drawing/2014/main" id="{B16111BB-62FE-B85C-4786-7094352D8157}"/>
              </a:ext>
            </a:extLst>
          </p:cNvPr>
          <p:cNvSpPr txBox="1">
            <a:spLocks/>
          </p:cNvSpPr>
          <p:nvPr/>
        </p:nvSpPr>
        <p:spPr>
          <a:xfrm>
            <a:off x="290942" y="1086707"/>
            <a:ext cx="11766946" cy="366174"/>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We can run with the default settings for this image, but we will review the options we have here.</a:t>
            </a:r>
          </a:p>
          <a:p>
            <a:pPr lvl="1">
              <a:lnSpc>
                <a:spcPct val="100000"/>
              </a:lnSpc>
            </a:pPr>
            <a:endParaRPr lang="en-GB" sz="1400" i="0" dirty="0"/>
          </a:p>
        </p:txBody>
      </p:sp>
      <p:sp>
        <p:nvSpPr>
          <p:cNvPr id="6" name="Content Placeholder 2">
            <a:extLst>
              <a:ext uri="{FF2B5EF4-FFF2-40B4-BE49-F238E27FC236}">
                <a16:creationId xmlns:a16="http://schemas.microsoft.com/office/drawing/2014/main" id="{6398892D-CC2B-1515-1156-CB0E46ED53F7}"/>
              </a:ext>
            </a:extLst>
          </p:cNvPr>
          <p:cNvSpPr txBox="1">
            <a:spLocks/>
          </p:cNvSpPr>
          <p:nvPr/>
        </p:nvSpPr>
        <p:spPr>
          <a:xfrm>
            <a:off x="290942" y="1452881"/>
            <a:ext cx="11766946" cy="523372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b="1" i="0" dirty="0"/>
              <a:t>Texture Type</a:t>
            </a:r>
          </a:p>
          <a:p>
            <a:pPr lvl="1">
              <a:lnSpc>
                <a:spcPct val="100000"/>
              </a:lnSpc>
            </a:pPr>
            <a:r>
              <a:rPr lang="en-GB" sz="1400" i="0" dirty="0"/>
              <a:t>The selected option is ‘Sprite’, which is intended for use with 2D sprite images. There are many different options for image types, e.g. Normal Map, Light Map, Cursor etc. These will likely come up in future studies (Normal Map definitely next year). It is important to use the correct texture type as this will dictate how Unity displays the image, and the options available in the Inspector.</a:t>
            </a:r>
          </a:p>
          <a:p>
            <a:pPr lvl="1">
              <a:lnSpc>
                <a:spcPct val="100000"/>
              </a:lnSpc>
            </a:pPr>
            <a:endParaRPr lang="en-GB" sz="1400" i="0" dirty="0"/>
          </a:p>
          <a:p>
            <a:pPr lvl="1">
              <a:lnSpc>
                <a:spcPct val="100000"/>
              </a:lnSpc>
            </a:pPr>
            <a:r>
              <a:rPr lang="en-GB" sz="1400" b="1" i="0" dirty="0"/>
              <a:t>Sprite Mode</a:t>
            </a:r>
          </a:p>
          <a:p>
            <a:pPr lvl="1">
              <a:lnSpc>
                <a:spcPct val="100000"/>
              </a:lnSpc>
            </a:pPr>
            <a:r>
              <a:rPr lang="en-GB" sz="1400" i="0" dirty="0"/>
              <a:t>We have two options: Single or Multiple sprites. For our Boulder image we are using Single, and the reason for this will become apparent later. </a:t>
            </a:r>
          </a:p>
          <a:p>
            <a:pPr lvl="1">
              <a:lnSpc>
                <a:spcPct val="100000"/>
              </a:lnSpc>
            </a:pPr>
            <a:endParaRPr lang="en-GB" sz="1400" i="0" dirty="0"/>
          </a:p>
          <a:p>
            <a:pPr lvl="1">
              <a:lnSpc>
                <a:spcPct val="100000"/>
              </a:lnSpc>
            </a:pPr>
            <a:r>
              <a:rPr lang="en-GB" sz="1400" b="1" i="0" dirty="0"/>
              <a:t>Pixels per Unit</a:t>
            </a:r>
            <a:endParaRPr lang="en-GB" sz="1400" i="0" dirty="0"/>
          </a:p>
          <a:p>
            <a:pPr lvl="1">
              <a:lnSpc>
                <a:spcPct val="100000"/>
              </a:lnSpc>
            </a:pPr>
            <a:r>
              <a:rPr lang="en-GB" sz="1400" i="0" dirty="0"/>
              <a:t>The number of pixels in the image (Height and Width) that correspond to one distance unit in Unity’s world space.</a:t>
            </a:r>
          </a:p>
          <a:p>
            <a:pPr lvl="1">
              <a:lnSpc>
                <a:spcPct val="100000"/>
              </a:lnSpc>
            </a:pPr>
            <a:endParaRPr lang="en-GB" sz="1400" i="0" dirty="0"/>
          </a:p>
          <a:p>
            <a:pPr lvl="1">
              <a:lnSpc>
                <a:spcPct val="100000"/>
              </a:lnSpc>
            </a:pPr>
            <a:r>
              <a:rPr lang="en-GB" sz="1400" b="1" i="0" dirty="0"/>
              <a:t>Filter Mode</a:t>
            </a:r>
          </a:p>
          <a:p>
            <a:pPr lvl="1">
              <a:lnSpc>
                <a:spcPct val="100000"/>
              </a:lnSpc>
            </a:pPr>
            <a:r>
              <a:rPr lang="en-GB" sz="1400" i="0" dirty="0"/>
              <a:t>This determines how the sprite texture is filtered, essentially smoothing the image to prevent in looking blocky up close. Texture maps are generally square or rectangular (32x32, 64x64, 128x128, 256x265, 512x512, 1024x1024…), but after mapping to a polygon, or a surface, and transforming them into screen coordinates, the pixels in the texture (texels) rarely conforms to the pixels of the image. We are essentially either taking a group of pixels and spreading a single texel over them, or taking a group of texels and mapping them to a single pixel. Unity utilises the following algorithms to perform this magnification/minification: </a:t>
            </a:r>
          </a:p>
          <a:p>
            <a:pPr lvl="1">
              <a:lnSpc>
                <a:spcPct val="100000"/>
              </a:lnSpc>
            </a:pPr>
            <a:endParaRPr lang="en-GB" sz="1400" i="0" dirty="0"/>
          </a:p>
        </p:txBody>
      </p:sp>
    </p:spTree>
    <p:extLst>
      <p:ext uri="{BB962C8B-B14F-4D97-AF65-F5344CB8AC3E}">
        <p14:creationId xmlns:p14="http://schemas.microsoft.com/office/powerpoint/2010/main" val="1164182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6BDB-89BA-BDFB-8CDC-EAA04C6DC2FB}"/>
              </a:ext>
            </a:extLst>
          </p:cNvPr>
          <p:cNvSpPr>
            <a:spLocks noGrp="1"/>
          </p:cNvSpPr>
          <p:nvPr>
            <p:ph type="title"/>
          </p:nvPr>
        </p:nvSpPr>
        <p:spPr>
          <a:xfrm>
            <a:off x="989400" y="395289"/>
            <a:ext cx="10213200" cy="631786"/>
          </a:xfrm>
        </p:spPr>
        <p:txBody>
          <a:bodyPr>
            <a:noAutofit/>
          </a:bodyPr>
          <a:lstStyle/>
          <a:p>
            <a:r>
              <a:rPr lang="en-GB" sz="4400" dirty="0"/>
              <a:t>Problem: How do I add a Player Sprite in Unity?</a:t>
            </a:r>
          </a:p>
        </p:txBody>
      </p:sp>
      <p:sp>
        <p:nvSpPr>
          <p:cNvPr id="16" name="Content Placeholder 2">
            <a:extLst>
              <a:ext uri="{FF2B5EF4-FFF2-40B4-BE49-F238E27FC236}">
                <a16:creationId xmlns:a16="http://schemas.microsoft.com/office/drawing/2014/main" id="{BF2F3661-455B-5383-C250-508FF64D6577}"/>
              </a:ext>
            </a:extLst>
          </p:cNvPr>
          <p:cNvSpPr txBox="1">
            <a:spLocks/>
          </p:cNvSpPr>
          <p:nvPr/>
        </p:nvSpPr>
        <p:spPr>
          <a:xfrm>
            <a:off x="290942" y="1086707"/>
            <a:ext cx="11766946" cy="366174"/>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We can run with the default settings for this image, but we will review the options we have here.</a:t>
            </a:r>
          </a:p>
          <a:p>
            <a:pPr lvl="1">
              <a:lnSpc>
                <a:spcPct val="100000"/>
              </a:lnSpc>
            </a:pPr>
            <a:endParaRPr lang="en-GB" sz="1400" i="0" dirty="0"/>
          </a:p>
        </p:txBody>
      </p:sp>
      <p:sp>
        <p:nvSpPr>
          <p:cNvPr id="6" name="Content Placeholder 2">
            <a:extLst>
              <a:ext uri="{FF2B5EF4-FFF2-40B4-BE49-F238E27FC236}">
                <a16:creationId xmlns:a16="http://schemas.microsoft.com/office/drawing/2014/main" id="{E658D585-CC69-2AA3-7CE9-9063632A405E}"/>
              </a:ext>
            </a:extLst>
          </p:cNvPr>
          <p:cNvSpPr txBox="1">
            <a:spLocks/>
          </p:cNvSpPr>
          <p:nvPr/>
        </p:nvSpPr>
        <p:spPr>
          <a:xfrm>
            <a:off x="290942" y="1512514"/>
            <a:ext cx="11766946" cy="534548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2900" lvl="1" indent="-342900">
              <a:lnSpc>
                <a:spcPct val="100000"/>
              </a:lnSpc>
              <a:buFont typeface="+mj-lt"/>
              <a:buAutoNum type="arabicPeriod"/>
            </a:pPr>
            <a:r>
              <a:rPr lang="en-GB" sz="1400" b="1" i="0" dirty="0"/>
              <a:t>	Point: </a:t>
            </a:r>
            <a:r>
              <a:rPr lang="en-GB" sz="1400" i="0" dirty="0"/>
              <a:t>This is the option with the lowest computational cost and best for performance. Useful for small images at some distance from the player, but up-close they will appear blocky.</a:t>
            </a:r>
            <a:endParaRPr lang="en-GB" sz="1400" b="1" i="0" dirty="0"/>
          </a:p>
          <a:p>
            <a:pPr marL="702900" lvl="1" indent="-342900">
              <a:lnSpc>
                <a:spcPct val="100000"/>
              </a:lnSpc>
              <a:buFont typeface="+mj-lt"/>
              <a:buAutoNum type="arabicPeriod"/>
            </a:pPr>
            <a:r>
              <a:rPr lang="en-GB" sz="1400" b="1" i="0" dirty="0"/>
              <a:t>Bilinear: </a:t>
            </a:r>
            <a:r>
              <a:rPr lang="en-GB" sz="1400" i="0" dirty="0"/>
              <a:t>More expensive than Point, it applies some smoothness to the image to remove </a:t>
            </a:r>
            <a:r>
              <a:rPr lang="en-GB" sz="1400" i="0" dirty="0" err="1"/>
              <a:t>blockiness</a:t>
            </a:r>
            <a:r>
              <a:rPr lang="en-GB" sz="1400" i="0" dirty="0"/>
              <a:t>.</a:t>
            </a:r>
            <a:endParaRPr lang="en-GB" sz="1400" b="1" i="0" dirty="0"/>
          </a:p>
          <a:p>
            <a:pPr marL="702900" lvl="1" indent="-342900">
              <a:lnSpc>
                <a:spcPct val="100000"/>
              </a:lnSpc>
              <a:buFont typeface="+mj-lt"/>
              <a:buAutoNum type="arabicPeriod"/>
            </a:pPr>
            <a:r>
              <a:rPr lang="en-GB" sz="1400" b="1" i="0" dirty="0"/>
              <a:t>Trilinear: </a:t>
            </a:r>
            <a:r>
              <a:rPr lang="en-GB" sz="1400" i="0" dirty="0"/>
              <a:t>Similar to Bilinear but more expensive (takes longer to process) as it transitions between </a:t>
            </a:r>
            <a:r>
              <a:rPr lang="en-GB" sz="1400" i="0" dirty="0" err="1"/>
              <a:t>MipMaps</a:t>
            </a:r>
            <a:r>
              <a:rPr lang="en-GB" sz="1400" i="0" dirty="0"/>
              <a:t> (a technique where lower resolutions of the texture are created for when the player is further away, reducing memory cost).</a:t>
            </a:r>
          </a:p>
          <a:p>
            <a:pPr marL="702900" lvl="1" indent="-342900">
              <a:lnSpc>
                <a:spcPct val="100000"/>
              </a:lnSpc>
              <a:buFont typeface="+mj-lt"/>
              <a:buAutoNum type="arabicPeriod"/>
            </a:pPr>
            <a:endParaRPr lang="en-GB" sz="1400" i="0" dirty="0"/>
          </a:p>
          <a:p>
            <a:pPr indent="0">
              <a:lnSpc>
                <a:spcPct val="100000"/>
              </a:lnSpc>
              <a:buNone/>
            </a:pPr>
            <a:r>
              <a:rPr lang="en-GB" sz="1400" dirty="0"/>
              <a:t>For our purposes, we can stick with Bilinear as we are not using </a:t>
            </a:r>
            <a:r>
              <a:rPr lang="en-GB" sz="1400" dirty="0" err="1"/>
              <a:t>MipMaps</a:t>
            </a:r>
            <a:r>
              <a:rPr lang="en-GB" sz="1400" dirty="0"/>
              <a:t>.</a:t>
            </a:r>
            <a:endParaRPr lang="en-GB" sz="1400" i="0" dirty="0"/>
          </a:p>
          <a:p>
            <a:pPr lvl="1">
              <a:lnSpc>
                <a:spcPct val="100000"/>
              </a:lnSpc>
            </a:pPr>
            <a:endParaRPr lang="en-GB" sz="1400" i="0" dirty="0"/>
          </a:p>
          <a:p>
            <a:pPr lvl="1">
              <a:lnSpc>
                <a:spcPct val="100000"/>
              </a:lnSpc>
            </a:pPr>
            <a:r>
              <a:rPr lang="en-GB" sz="1400" b="1" i="0" dirty="0"/>
              <a:t>Mesh Type</a:t>
            </a:r>
            <a:endParaRPr lang="en-GB" sz="1400" i="0" dirty="0"/>
          </a:p>
          <a:p>
            <a:pPr lvl="1">
              <a:lnSpc>
                <a:spcPct val="100000"/>
              </a:lnSpc>
            </a:pPr>
            <a:r>
              <a:rPr lang="en-GB" sz="1400" i="0" dirty="0"/>
              <a:t>The two options here are Full </a:t>
            </a:r>
            <a:r>
              <a:rPr lang="en-GB" sz="1400" i="0" dirty="0" err="1"/>
              <a:t>Rect</a:t>
            </a:r>
            <a:r>
              <a:rPr lang="en-GB" sz="1400" i="0" dirty="0"/>
              <a:t> or Tight. Full </a:t>
            </a:r>
            <a:r>
              <a:rPr lang="en-GB" sz="1400" i="0" dirty="0" err="1"/>
              <a:t>Rect</a:t>
            </a:r>
            <a:r>
              <a:rPr lang="en-GB" sz="1400" i="0" dirty="0"/>
              <a:t> maps the sprite onto a rectangle, whereas Tight creates a mesh that follows the shape of the sprite more closely, based on the Alpha value of the pixels. Sprites smaller than 32x32 automatically use Full Rect.</a:t>
            </a:r>
          </a:p>
          <a:p>
            <a:pPr lvl="1">
              <a:lnSpc>
                <a:spcPct val="100000"/>
              </a:lnSpc>
            </a:pPr>
            <a:endParaRPr lang="en-GB" sz="1400" i="0" dirty="0"/>
          </a:p>
          <a:p>
            <a:pPr lvl="1">
              <a:lnSpc>
                <a:spcPct val="100000"/>
              </a:lnSpc>
            </a:pPr>
            <a:r>
              <a:rPr lang="en-GB" sz="1400" b="1" i="0" dirty="0"/>
              <a:t>Extrude Edges</a:t>
            </a:r>
            <a:endParaRPr lang="en-GB" sz="1400" i="0" dirty="0"/>
          </a:p>
          <a:p>
            <a:pPr lvl="1">
              <a:lnSpc>
                <a:spcPct val="100000"/>
              </a:lnSpc>
            </a:pPr>
            <a:r>
              <a:rPr lang="en-GB" sz="1400" i="0" dirty="0"/>
              <a:t>Controls how much of an area to leave around the generated sprite mesh.</a:t>
            </a:r>
          </a:p>
        </p:txBody>
      </p:sp>
    </p:spTree>
    <p:extLst>
      <p:ext uri="{BB962C8B-B14F-4D97-AF65-F5344CB8AC3E}">
        <p14:creationId xmlns:p14="http://schemas.microsoft.com/office/powerpoint/2010/main" val="762691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6BDB-89BA-BDFB-8CDC-EAA04C6DC2FB}"/>
              </a:ext>
            </a:extLst>
          </p:cNvPr>
          <p:cNvSpPr>
            <a:spLocks noGrp="1"/>
          </p:cNvSpPr>
          <p:nvPr>
            <p:ph type="title"/>
          </p:nvPr>
        </p:nvSpPr>
        <p:spPr>
          <a:xfrm>
            <a:off x="989400" y="395289"/>
            <a:ext cx="10213200" cy="631786"/>
          </a:xfrm>
        </p:spPr>
        <p:txBody>
          <a:bodyPr>
            <a:noAutofit/>
          </a:bodyPr>
          <a:lstStyle/>
          <a:p>
            <a:r>
              <a:rPr lang="en-GB" sz="4400" dirty="0"/>
              <a:t>Problem: How do I add a Player Sprite in Unity?</a:t>
            </a:r>
          </a:p>
        </p:txBody>
      </p:sp>
      <p:sp>
        <p:nvSpPr>
          <p:cNvPr id="6" name="Content Placeholder 2">
            <a:extLst>
              <a:ext uri="{FF2B5EF4-FFF2-40B4-BE49-F238E27FC236}">
                <a16:creationId xmlns:a16="http://schemas.microsoft.com/office/drawing/2014/main" id="{E658D585-CC69-2AA3-7CE9-9063632A405E}"/>
              </a:ext>
            </a:extLst>
          </p:cNvPr>
          <p:cNvSpPr txBox="1">
            <a:spLocks/>
          </p:cNvSpPr>
          <p:nvPr/>
        </p:nvSpPr>
        <p:spPr>
          <a:xfrm>
            <a:off x="303134" y="1228985"/>
            <a:ext cx="7735458" cy="2025553"/>
          </a:xfrm>
          <a:prstGeom prst="rect">
            <a:avLst/>
          </a:prstGeom>
        </p:spPr>
        <p:txBody>
          <a:bodyPr vert="horz" lIns="91440" tIns="45720" rIns="91440" bIns="45720" rtlCol="0">
            <a:normAutofit lnSpcReduction="10000"/>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b="1" i="0" dirty="0"/>
              <a:t>Pivot</a:t>
            </a:r>
          </a:p>
          <a:p>
            <a:pPr lvl="1">
              <a:lnSpc>
                <a:spcPct val="100000"/>
              </a:lnSpc>
            </a:pPr>
            <a:r>
              <a:rPr lang="en-GB" sz="1400" i="0" dirty="0"/>
              <a:t>The location in the image where the local coordinate system originates. You can use a custom value or a preset one. A useful way to think about the pivot point is where you would want to move the sprite from. The image on the left of Figure 1.6 has its pivot in the centre at (0,0) in 2D world space. The image on the right has the pivot point in the top left corner, but it is still at (0,0). This option only appears in the Inspector when you select Single in Sprite Mode.</a:t>
            </a:r>
          </a:p>
          <a:p>
            <a:pPr lvl="1">
              <a:lnSpc>
                <a:spcPct val="100000"/>
              </a:lnSpc>
            </a:pPr>
            <a:endParaRPr lang="en-GB" sz="1400" i="0" dirty="0"/>
          </a:p>
          <a:p>
            <a:pPr lvl="1">
              <a:lnSpc>
                <a:spcPct val="100000"/>
              </a:lnSpc>
            </a:pPr>
            <a:r>
              <a:rPr lang="en-GB" sz="1400" i="0" dirty="0"/>
              <a:t> </a:t>
            </a:r>
          </a:p>
        </p:txBody>
      </p:sp>
      <p:pic>
        <p:nvPicPr>
          <p:cNvPr id="4" name="Picture 3">
            <a:extLst>
              <a:ext uri="{FF2B5EF4-FFF2-40B4-BE49-F238E27FC236}">
                <a16:creationId xmlns:a16="http://schemas.microsoft.com/office/drawing/2014/main" id="{786400E2-1F05-108F-06FE-319645866A53}"/>
              </a:ext>
            </a:extLst>
          </p:cNvPr>
          <p:cNvPicPr>
            <a:picLocks noChangeAspect="1"/>
          </p:cNvPicPr>
          <p:nvPr/>
        </p:nvPicPr>
        <p:blipFill>
          <a:blip r:embed="rId2"/>
          <a:stretch>
            <a:fillRect/>
          </a:stretch>
        </p:blipFill>
        <p:spPr>
          <a:xfrm>
            <a:off x="8163819" y="1357992"/>
            <a:ext cx="3807968" cy="1896546"/>
          </a:xfrm>
          <a:prstGeom prst="rect">
            <a:avLst/>
          </a:prstGeom>
        </p:spPr>
      </p:pic>
      <p:sp>
        <p:nvSpPr>
          <p:cNvPr id="5" name="TextBox 4">
            <a:extLst>
              <a:ext uri="{FF2B5EF4-FFF2-40B4-BE49-F238E27FC236}">
                <a16:creationId xmlns:a16="http://schemas.microsoft.com/office/drawing/2014/main" id="{FB9A9751-D8BD-FFE5-7068-0F4A62FA4699}"/>
              </a:ext>
            </a:extLst>
          </p:cNvPr>
          <p:cNvSpPr txBox="1"/>
          <p:nvPr/>
        </p:nvSpPr>
        <p:spPr>
          <a:xfrm>
            <a:off x="8038592" y="3254538"/>
            <a:ext cx="4197353" cy="215444"/>
          </a:xfrm>
          <a:prstGeom prst="rect">
            <a:avLst/>
          </a:prstGeom>
          <a:noFill/>
        </p:spPr>
        <p:txBody>
          <a:bodyPr wrap="square" rtlCol="0">
            <a:spAutoFit/>
          </a:bodyPr>
          <a:lstStyle/>
          <a:p>
            <a:r>
              <a:rPr lang="en-GB" sz="800" spc="50" dirty="0">
                <a:solidFill>
                  <a:srgbClr val="000000">
                    <a:alpha val="60000"/>
                  </a:srgbClr>
                </a:solidFill>
                <a:latin typeface="Avenir Next LT Pro"/>
              </a:rPr>
              <a:t>Figure 1.6: Screenshot: Illustrating the difference in Pivot Point on a sprite</a:t>
            </a:r>
            <a:endParaRPr lang="en-GB" sz="800" dirty="0"/>
          </a:p>
        </p:txBody>
      </p:sp>
      <p:sp>
        <p:nvSpPr>
          <p:cNvPr id="8" name="TextBox 7">
            <a:extLst>
              <a:ext uri="{FF2B5EF4-FFF2-40B4-BE49-F238E27FC236}">
                <a16:creationId xmlns:a16="http://schemas.microsoft.com/office/drawing/2014/main" id="{4153CDD2-7E87-41BC-56EC-5CED631D5610}"/>
              </a:ext>
            </a:extLst>
          </p:cNvPr>
          <p:cNvSpPr txBox="1"/>
          <p:nvPr/>
        </p:nvSpPr>
        <p:spPr>
          <a:xfrm>
            <a:off x="140838" y="3585455"/>
            <a:ext cx="11830949" cy="523220"/>
          </a:xfrm>
          <a:prstGeom prst="rect">
            <a:avLst/>
          </a:prstGeom>
          <a:noFill/>
        </p:spPr>
        <p:txBody>
          <a:bodyPr wrap="square">
            <a:spAutoFit/>
          </a:bodyPr>
          <a:lstStyle/>
          <a:p>
            <a:pPr lvl="1">
              <a:lnSpc>
                <a:spcPct val="100000"/>
              </a:lnSpc>
            </a:pPr>
            <a:r>
              <a:rPr lang="en-GB" sz="1400" i="0" dirty="0">
                <a:solidFill>
                  <a:srgbClr val="5A5C5D"/>
                </a:solidFill>
              </a:rPr>
              <a:t>These are the main options we may need to alter. For further reading on the others, I refer you to Unity’s documentation: </a:t>
            </a:r>
            <a:r>
              <a:rPr lang="en-GB" sz="1400" i="0" dirty="0">
                <a:hlinkClick r:id="rId3"/>
              </a:rPr>
              <a:t>https://docs.unity3d.com/Manual/texture-type-sprite.html</a:t>
            </a:r>
            <a:endParaRPr lang="en-GB" sz="1400" i="0" dirty="0"/>
          </a:p>
        </p:txBody>
      </p:sp>
    </p:spTree>
    <p:extLst>
      <p:ext uri="{BB962C8B-B14F-4D97-AF65-F5344CB8AC3E}">
        <p14:creationId xmlns:p14="http://schemas.microsoft.com/office/powerpoint/2010/main" val="357311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6BDB-89BA-BDFB-8CDC-EAA04C6DC2FB}"/>
              </a:ext>
            </a:extLst>
          </p:cNvPr>
          <p:cNvSpPr>
            <a:spLocks noGrp="1"/>
          </p:cNvSpPr>
          <p:nvPr>
            <p:ph type="title"/>
          </p:nvPr>
        </p:nvSpPr>
        <p:spPr>
          <a:xfrm>
            <a:off x="989400" y="395289"/>
            <a:ext cx="10213200" cy="631786"/>
          </a:xfrm>
        </p:spPr>
        <p:txBody>
          <a:bodyPr>
            <a:noAutofit/>
          </a:bodyPr>
          <a:lstStyle/>
          <a:p>
            <a:r>
              <a:rPr lang="en-GB" sz="4400" dirty="0"/>
              <a:t>Problem: How do I add a Player Sprite in Unity?</a:t>
            </a:r>
          </a:p>
        </p:txBody>
      </p:sp>
      <p:sp>
        <p:nvSpPr>
          <p:cNvPr id="3" name="Content Placeholder 2">
            <a:extLst>
              <a:ext uri="{FF2B5EF4-FFF2-40B4-BE49-F238E27FC236}">
                <a16:creationId xmlns:a16="http://schemas.microsoft.com/office/drawing/2014/main" id="{0DED3508-07B1-7759-58CD-EF775DC845CC}"/>
              </a:ext>
            </a:extLst>
          </p:cNvPr>
          <p:cNvSpPr>
            <a:spLocks noGrp="1"/>
          </p:cNvSpPr>
          <p:nvPr>
            <p:ph idx="1"/>
          </p:nvPr>
        </p:nvSpPr>
        <p:spPr>
          <a:xfrm>
            <a:off x="351748" y="1231300"/>
            <a:ext cx="11488504" cy="696794"/>
          </a:xfrm>
        </p:spPr>
        <p:txBody>
          <a:bodyPr/>
          <a:lstStyle/>
          <a:p>
            <a:r>
              <a:rPr lang="en-GB" sz="1600" dirty="0"/>
              <a:t>1.3 Adding a One Image Sprite to the Scene</a:t>
            </a:r>
          </a:p>
          <a:p>
            <a:pPr lvl="1">
              <a:lnSpc>
                <a:spcPct val="100000"/>
              </a:lnSpc>
            </a:pPr>
            <a:r>
              <a:rPr lang="en-GB" sz="1400" i="0" dirty="0"/>
              <a:t>This will be done in two short stages. Firstly, we want to create a Game Object in our scene to represent the sprite and then we will attach the sprite to it.</a:t>
            </a:r>
          </a:p>
        </p:txBody>
      </p:sp>
      <p:sp>
        <p:nvSpPr>
          <p:cNvPr id="7" name="Content Placeholder 2">
            <a:extLst>
              <a:ext uri="{FF2B5EF4-FFF2-40B4-BE49-F238E27FC236}">
                <a16:creationId xmlns:a16="http://schemas.microsoft.com/office/drawing/2014/main" id="{24499CA2-758B-B03C-C0AE-30F0C5BD8E36}"/>
              </a:ext>
            </a:extLst>
          </p:cNvPr>
          <p:cNvSpPr txBox="1">
            <a:spLocks/>
          </p:cNvSpPr>
          <p:nvPr/>
        </p:nvSpPr>
        <p:spPr>
          <a:xfrm>
            <a:off x="351748" y="2123868"/>
            <a:ext cx="11202204" cy="109448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1.3.1 Creating the Sprite Game Object</a:t>
            </a:r>
          </a:p>
          <a:p>
            <a:pPr lvl="1">
              <a:lnSpc>
                <a:spcPct val="100000"/>
              </a:lnSpc>
            </a:pPr>
            <a:r>
              <a:rPr lang="en-GB" sz="1400" i="0" dirty="0"/>
              <a:t>There are a few ways to do this, and with practice and research you will develop your own ways of working. But for now, we’ll just look at one way. </a:t>
            </a:r>
          </a:p>
        </p:txBody>
      </p:sp>
      <p:pic>
        <p:nvPicPr>
          <p:cNvPr id="10" name="Picture 9">
            <a:extLst>
              <a:ext uri="{FF2B5EF4-FFF2-40B4-BE49-F238E27FC236}">
                <a16:creationId xmlns:a16="http://schemas.microsoft.com/office/drawing/2014/main" id="{C5F23552-CCBE-C846-A29C-BF93C642CF44}"/>
              </a:ext>
            </a:extLst>
          </p:cNvPr>
          <p:cNvPicPr>
            <a:picLocks noChangeAspect="1"/>
          </p:cNvPicPr>
          <p:nvPr/>
        </p:nvPicPr>
        <p:blipFill>
          <a:blip r:embed="rId2"/>
          <a:stretch>
            <a:fillRect/>
          </a:stretch>
        </p:blipFill>
        <p:spPr>
          <a:xfrm>
            <a:off x="8493760" y="3216042"/>
            <a:ext cx="3060192" cy="1882429"/>
          </a:xfrm>
          <a:prstGeom prst="rect">
            <a:avLst/>
          </a:prstGeom>
        </p:spPr>
      </p:pic>
      <p:sp>
        <p:nvSpPr>
          <p:cNvPr id="11" name="Content Placeholder 2">
            <a:extLst>
              <a:ext uri="{FF2B5EF4-FFF2-40B4-BE49-F238E27FC236}">
                <a16:creationId xmlns:a16="http://schemas.microsoft.com/office/drawing/2014/main" id="{872FB404-9610-496B-3DE6-4060AE3279BF}"/>
              </a:ext>
            </a:extLst>
          </p:cNvPr>
          <p:cNvSpPr txBox="1">
            <a:spLocks/>
          </p:cNvSpPr>
          <p:nvPr/>
        </p:nvSpPr>
        <p:spPr>
          <a:xfrm>
            <a:off x="351748" y="3456742"/>
            <a:ext cx="8142012" cy="109448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Right-click on the Scene in the Hierarchy Panel, GameObject -&gt; 2DObject -&gt; Sprites -&gt; I have selected square, but as you can see there are many options here. Unity docs will help you to understand where and why these may be useful in different situations. For now, we just want to solve our problem of getting the asset into our game.</a:t>
            </a:r>
          </a:p>
        </p:txBody>
      </p:sp>
      <p:sp>
        <p:nvSpPr>
          <p:cNvPr id="12" name="Content Placeholder 2">
            <a:extLst>
              <a:ext uri="{FF2B5EF4-FFF2-40B4-BE49-F238E27FC236}">
                <a16:creationId xmlns:a16="http://schemas.microsoft.com/office/drawing/2014/main" id="{00671DEB-77C1-00A5-4F93-D4A646CD8E55}"/>
              </a:ext>
            </a:extLst>
          </p:cNvPr>
          <p:cNvSpPr txBox="1">
            <a:spLocks/>
          </p:cNvSpPr>
          <p:nvPr/>
        </p:nvSpPr>
        <p:spPr>
          <a:xfrm>
            <a:off x="351748" y="4747002"/>
            <a:ext cx="8142012" cy="1094486"/>
          </a:xfrm>
          <a:prstGeom prst="rect">
            <a:avLst/>
          </a:prstGeom>
        </p:spPr>
        <p:txBody>
          <a:bodyPr vert="horz" lIns="91440" tIns="45720" rIns="91440" bIns="45720" rtlCol="0">
            <a:normAutofit lnSpcReduction="10000"/>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1.3.2 Assigning the Asset</a:t>
            </a:r>
          </a:p>
          <a:p>
            <a:pPr lvl="1">
              <a:lnSpc>
                <a:spcPct val="100000"/>
              </a:lnSpc>
            </a:pPr>
            <a:r>
              <a:rPr lang="en-GB" sz="1400" i="0" dirty="0"/>
              <a:t>The simplest way to assign the asset to the GameObject is to drag it from the Project window at the bottom onto the Sprite field in the Inspector (if you can’t see this, make sure your empty GameObject is selected in the Hierarchy Panel first). </a:t>
            </a:r>
          </a:p>
        </p:txBody>
      </p:sp>
      <p:sp>
        <p:nvSpPr>
          <p:cNvPr id="14" name="TextBox 13">
            <a:extLst>
              <a:ext uri="{FF2B5EF4-FFF2-40B4-BE49-F238E27FC236}">
                <a16:creationId xmlns:a16="http://schemas.microsoft.com/office/drawing/2014/main" id="{40279302-7824-0894-9A09-DC3DFE7CAE43}"/>
              </a:ext>
            </a:extLst>
          </p:cNvPr>
          <p:cNvSpPr txBox="1"/>
          <p:nvPr/>
        </p:nvSpPr>
        <p:spPr>
          <a:xfrm>
            <a:off x="8493760" y="5078801"/>
            <a:ext cx="3060192" cy="215444"/>
          </a:xfrm>
          <a:prstGeom prst="rect">
            <a:avLst/>
          </a:prstGeom>
          <a:noFill/>
        </p:spPr>
        <p:txBody>
          <a:bodyPr wrap="square" rtlCol="0">
            <a:spAutoFit/>
          </a:bodyPr>
          <a:lstStyle/>
          <a:p>
            <a:r>
              <a:rPr lang="en-GB" sz="800" spc="50" dirty="0">
                <a:solidFill>
                  <a:srgbClr val="000000">
                    <a:alpha val="60000"/>
                  </a:srgbClr>
                </a:solidFill>
                <a:latin typeface="Avenir Next LT Pro"/>
              </a:rPr>
              <a:t>Figure 1.7: Screenshot: Creating a GameObject</a:t>
            </a:r>
            <a:endParaRPr lang="en-GB" sz="800" dirty="0"/>
          </a:p>
        </p:txBody>
      </p:sp>
      <p:grpSp>
        <p:nvGrpSpPr>
          <p:cNvPr id="22" name="Group 21">
            <a:extLst>
              <a:ext uri="{FF2B5EF4-FFF2-40B4-BE49-F238E27FC236}">
                <a16:creationId xmlns:a16="http://schemas.microsoft.com/office/drawing/2014/main" id="{9018A9BC-2C88-E2A1-32EC-4D78574057D3}"/>
              </a:ext>
            </a:extLst>
          </p:cNvPr>
          <p:cNvGrpSpPr/>
          <p:nvPr/>
        </p:nvGrpSpPr>
        <p:grpSpPr>
          <a:xfrm>
            <a:off x="7911935" y="5395498"/>
            <a:ext cx="4223842" cy="1067213"/>
            <a:chOff x="7899071" y="5673563"/>
            <a:chExt cx="4223842" cy="1067213"/>
          </a:xfrm>
        </p:grpSpPr>
        <p:pic>
          <p:nvPicPr>
            <p:cNvPr id="16" name="Picture 15">
              <a:extLst>
                <a:ext uri="{FF2B5EF4-FFF2-40B4-BE49-F238E27FC236}">
                  <a16:creationId xmlns:a16="http://schemas.microsoft.com/office/drawing/2014/main" id="{E79499E5-DA27-8A27-C43E-8C648C106810}"/>
                </a:ext>
              </a:extLst>
            </p:cNvPr>
            <p:cNvPicPr>
              <a:picLocks noChangeAspect="1"/>
            </p:cNvPicPr>
            <p:nvPr/>
          </p:nvPicPr>
          <p:blipFill>
            <a:blip r:embed="rId3"/>
            <a:stretch>
              <a:fillRect/>
            </a:stretch>
          </p:blipFill>
          <p:spPr>
            <a:xfrm>
              <a:off x="7899071" y="5957971"/>
              <a:ext cx="1115722" cy="782805"/>
            </a:xfrm>
            <a:prstGeom prst="rect">
              <a:avLst/>
            </a:prstGeom>
          </p:spPr>
        </p:pic>
        <p:pic>
          <p:nvPicPr>
            <p:cNvPr id="18" name="Picture 17">
              <a:extLst>
                <a:ext uri="{FF2B5EF4-FFF2-40B4-BE49-F238E27FC236}">
                  <a16:creationId xmlns:a16="http://schemas.microsoft.com/office/drawing/2014/main" id="{961D2039-0FAB-880A-2D21-4F0A0D43D464}"/>
                </a:ext>
              </a:extLst>
            </p:cNvPr>
            <p:cNvPicPr>
              <a:picLocks noChangeAspect="1"/>
            </p:cNvPicPr>
            <p:nvPr/>
          </p:nvPicPr>
          <p:blipFill>
            <a:blip r:embed="rId4"/>
            <a:stretch>
              <a:fillRect/>
            </a:stretch>
          </p:blipFill>
          <p:spPr>
            <a:xfrm>
              <a:off x="9122823" y="5673563"/>
              <a:ext cx="3000090" cy="1067213"/>
            </a:xfrm>
            <a:prstGeom prst="rect">
              <a:avLst/>
            </a:prstGeom>
          </p:spPr>
        </p:pic>
        <p:cxnSp>
          <p:nvCxnSpPr>
            <p:cNvPr id="20" name="Connector: Curved 19">
              <a:extLst>
                <a:ext uri="{FF2B5EF4-FFF2-40B4-BE49-F238E27FC236}">
                  <a16:creationId xmlns:a16="http://schemas.microsoft.com/office/drawing/2014/main" id="{8DDBFDE1-F7D3-80EF-A7BD-3AE320CD5FE5}"/>
                </a:ext>
              </a:extLst>
            </p:cNvPr>
            <p:cNvCxnSpPr>
              <a:cxnSpLocks/>
            </p:cNvCxnSpPr>
            <p:nvPr/>
          </p:nvCxnSpPr>
          <p:spPr>
            <a:xfrm flipV="1">
              <a:off x="8771766" y="5850542"/>
              <a:ext cx="1638638" cy="40460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9BACC841-DEC8-8E65-FC7E-3FE4443F77A9}"/>
              </a:ext>
            </a:extLst>
          </p:cNvPr>
          <p:cNvSpPr txBox="1"/>
          <p:nvPr/>
        </p:nvSpPr>
        <p:spPr>
          <a:xfrm>
            <a:off x="9135685" y="6456242"/>
            <a:ext cx="3000091" cy="338554"/>
          </a:xfrm>
          <a:prstGeom prst="rect">
            <a:avLst/>
          </a:prstGeom>
          <a:noFill/>
        </p:spPr>
        <p:txBody>
          <a:bodyPr wrap="square" rtlCol="0">
            <a:spAutoFit/>
          </a:bodyPr>
          <a:lstStyle/>
          <a:p>
            <a:r>
              <a:rPr lang="en-GB" sz="800" spc="50" dirty="0">
                <a:solidFill>
                  <a:srgbClr val="000000">
                    <a:alpha val="60000"/>
                  </a:srgbClr>
                </a:solidFill>
                <a:latin typeface="Avenir Next LT Pro"/>
              </a:rPr>
              <a:t>Figure 1.8: Screenshot: Assigning the sprite Asset to the GameObject by dragging.</a:t>
            </a:r>
            <a:endParaRPr lang="en-GB" sz="800" dirty="0"/>
          </a:p>
        </p:txBody>
      </p:sp>
    </p:spTree>
    <p:extLst>
      <p:ext uri="{BB962C8B-B14F-4D97-AF65-F5344CB8AC3E}">
        <p14:creationId xmlns:p14="http://schemas.microsoft.com/office/powerpoint/2010/main" val="188586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6BDB-89BA-BDFB-8CDC-EAA04C6DC2FB}"/>
              </a:ext>
            </a:extLst>
          </p:cNvPr>
          <p:cNvSpPr>
            <a:spLocks noGrp="1"/>
          </p:cNvSpPr>
          <p:nvPr>
            <p:ph type="title"/>
          </p:nvPr>
        </p:nvSpPr>
        <p:spPr>
          <a:xfrm>
            <a:off x="989400" y="395289"/>
            <a:ext cx="10213200" cy="631786"/>
          </a:xfrm>
        </p:spPr>
        <p:txBody>
          <a:bodyPr>
            <a:noAutofit/>
          </a:bodyPr>
          <a:lstStyle/>
          <a:p>
            <a:r>
              <a:rPr lang="en-GB" sz="4400" dirty="0"/>
              <a:t>Problem: How do I add a Player Sprite in Unity?</a:t>
            </a:r>
          </a:p>
        </p:txBody>
      </p:sp>
      <p:sp>
        <p:nvSpPr>
          <p:cNvPr id="3" name="Content Placeholder 2">
            <a:extLst>
              <a:ext uri="{FF2B5EF4-FFF2-40B4-BE49-F238E27FC236}">
                <a16:creationId xmlns:a16="http://schemas.microsoft.com/office/drawing/2014/main" id="{0DED3508-07B1-7759-58CD-EF775DC845CC}"/>
              </a:ext>
            </a:extLst>
          </p:cNvPr>
          <p:cNvSpPr>
            <a:spLocks noGrp="1"/>
          </p:cNvSpPr>
          <p:nvPr>
            <p:ph idx="1"/>
          </p:nvPr>
        </p:nvSpPr>
        <p:spPr>
          <a:xfrm>
            <a:off x="351748" y="1148842"/>
            <a:ext cx="11488504" cy="1763370"/>
          </a:xfrm>
        </p:spPr>
        <p:txBody>
          <a:bodyPr>
            <a:normAutofit/>
          </a:bodyPr>
          <a:lstStyle/>
          <a:p>
            <a:pPr lvl="1">
              <a:lnSpc>
                <a:spcPct val="100000"/>
              </a:lnSpc>
            </a:pPr>
            <a:r>
              <a:rPr lang="en-GB" sz="1400" i="0" dirty="0"/>
              <a:t>Now you can drag the Asset from the Project Window and into the main Editor window. We want to place it outside our Game Window for now. Why? Because a little later we are going to be making copies of it at this position on the X and Y axis by a random amount. They will move towards the player, with the background scrolling at the same speed so it looks like the player is moving and being tracked by the camera – This is a very old trick!</a:t>
            </a:r>
          </a:p>
          <a:p>
            <a:pPr lvl="1">
              <a:lnSpc>
                <a:spcPct val="100000"/>
              </a:lnSpc>
            </a:pPr>
            <a:r>
              <a:rPr lang="en-GB" sz="1400" i="0" dirty="0"/>
              <a:t> </a:t>
            </a:r>
          </a:p>
          <a:p>
            <a:pPr lvl="1">
              <a:lnSpc>
                <a:spcPct val="100000"/>
              </a:lnSpc>
            </a:pPr>
            <a:r>
              <a:rPr lang="en-GB" sz="1400" i="0" dirty="0"/>
              <a:t>Use the same values as Figure 1.9 for your Boulder. Pay attention to the Scale too. We are scaling it down by half the size on the X and Y. You may notice that we are setting the Z Axis to -1, even though we’re operating in 2D…</a:t>
            </a:r>
          </a:p>
        </p:txBody>
      </p:sp>
      <p:pic>
        <p:nvPicPr>
          <p:cNvPr id="5" name="Picture 4">
            <a:extLst>
              <a:ext uri="{FF2B5EF4-FFF2-40B4-BE49-F238E27FC236}">
                <a16:creationId xmlns:a16="http://schemas.microsoft.com/office/drawing/2014/main" id="{3594A396-715D-6FCF-6822-7F805F73B12F}"/>
              </a:ext>
            </a:extLst>
          </p:cNvPr>
          <p:cNvPicPr>
            <a:picLocks noChangeAspect="1"/>
          </p:cNvPicPr>
          <p:nvPr/>
        </p:nvPicPr>
        <p:blipFill>
          <a:blip r:embed="rId3"/>
          <a:stretch>
            <a:fillRect/>
          </a:stretch>
        </p:blipFill>
        <p:spPr>
          <a:xfrm>
            <a:off x="7693118" y="2886399"/>
            <a:ext cx="4382042" cy="1783069"/>
          </a:xfrm>
          <a:prstGeom prst="rect">
            <a:avLst/>
          </a:prstGeom>
        </p:spPr>
      </p:pic>
      <p:sp>
        <p:nvSpPr>
          <p:cNvPr id="6" name="TextBox 5">
            <a:extLst>
              <a:ext uri="{FF2B5EF4-FFF2-40B4-BE49-F238E27FC236}">
                <a16:creationId xmlns:a16="http://schemas.microsoft.com/office/drawing/2014/main" id="{B075644E-F905-EA21-0D98-7C7A3362D2BE}"/>
              </a:ext>
            </a:extLst>
          </p:cNvPr>
          <p:cNvSpPr txBox="1"/>
          <p:nvPr/>
        </p:nvSpPr>
        <p:spPr>
          <a:xfrm>
            <a:off x="7693118" y="4723409"/>
            <a:ext cx="4382042" cy="215444"/>
          </a:xfrm>
          <a:prstGeom prst="rect">
            <a:avLst/>
          </a:prstGeom>
          <a:noFill/>
        </p:spPr>
        <p:txBody>
          <a:bodyPr wrap="square" rtlCol="0">
            <a:spAutoFit/>
          </a:bodyPr>
          <a:lstStyle/>
          <a:p>
            <a:r>
              <a:rPr lang="en-GB" sz="800" spc="50" dirty="0">
                <a:solidFill>
                  <a:srgbClr val="000000">
                    <a:alpha val="60000"/>
                  </a:srgbClr>
                </a:solidFill>
                <a:latin typeface="Avenir Next LT Pro"/>
              </a:rPr>
              <a:t>Figure 1.9: Screenshot: Placing the Boulder GameObject and scaling it.</a:t>
            </a:r>
            <a:endParaRPr lang="en-GB" sz="800" dirty="0"/>
          </a:p>
        </p:txBody>
      </p:sp>
      <p:sp>
        <p:nvSpPr>
          <p:cNvPr id="19" name="Content Placeholder 2">
            <a:extLst>
              <a:ext uri="{FF2B5EF4-FFF2-40B4-BE49-F238E27FC236}">
                <a16:creationId xmlns:a16="http://schemas.microsoft.com/office/drawing/2014/main" id="{7DF7EFB1-637D-5F0E-410B-D5C27AC04DDB}"/>
              </a:ext>
            </a:extLst>
          </p:cNvPr>
          <p:cNvSpPr txBox="1">
            <a:spLocks/>
          </p:cNvSpPr>
          <p:nvPr/>
        </p:nvSpPr>
        <p:spPr>
          <a:xfrm>
            <a:off x="351747" y="2963835"/>
            <a:ext cx="6963452" cy="1911149"/>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GB" sz="1400" i="0" dirty="0"/>
              <a:t>This is deliberate. Unity cheats a little when it comes to 2D, as it’s 2D but still working within a 3D engine. Try to image that your sprites are like sheets of paper being placed on each other. The background would be at 0 on the Z Axis with the other sprites in front (Figure 1.10). </a:t>
            </a:r>
          </a:p>
        </p:txBody>
      </p:sp>
      <p:pic>
        <p:nvPicPr>
          <p:cNvPr id="47" name="Picture 46">
            <a:extLst>
              <a:ext uri="{FF2B5EF4-FFF2-40B4-BE49-F238E27FC236}">
                <a16:creationId xmlns:a16="http://schemas.microsoft.com/office/drawing/2014/main" id="{EA6BB476-3BCA-8991-C9FB-2DF7379B6A22}"/>
              </a:ext>
            </a:extLst>
          </p:cNvPr>
          <p:cNvPicPr>
            <a:picLocks noChangeAspect="1"/>
          </p:cNvPicPr>
          <p:nvPr/>
        </p:nvPicPr>
        <p:blipFill>
          <a:blip r:embed="rId4"/>
          <a:stretch>
            <a:fillRect/>
          </a:stretch>
        </p:blipFill>
        <p:spPr>
          <a:xfrm>
            <a:off x="7693118" y="4938853"/>
            <a:ext cx="4382043" cy="1656296"/>
          </a:xfrm>
          <a:prstGeom prst="rect">
            <a:avLst/>
          </a:prstGeom>
        </p:spPr>
      </p:pic>
      <p:sp>
        <p:nvSpPr>
          <p:cNvPr id="50" name="TextBox 49">
            <a:extLst>
              <a:ext uri="{FF2B5EF4-FFF2-40B4-BE49-F238E27FC236}">
                <a16:creationId xmlns:a16="http://schemas.microsoft.com/office/drawing/2014/main" id="{925BD9D7-6158-151D-2A32-94F2CC905794}"/>
              </a:ext>
            </a:extLst>
          </p:cNvPr>
          <p:cNvSpPr txBox="1"/>
          <p:nvPr/>
        </p:nvSpPr>
        <p:spPr>
          <a:xfrm>
            <a:off x="7693118" y="6555299"/>
            <a:ext cx="4382043" cy="338554"/>
          </a:xfrm>
          <a:prstGeom prst="rect">
            <a:avLst/>
          </a:prstGeom>
          <a:noFill/>
        </p:spPr>
        <p:txBody>
          <a:bodyPr wrap="square" rtlCol="0">
            <a:spAutoFit/>
          </a:bodyPr>
          <a:lstStyle/>
          <a:p>
            <a:r>
              <a:rPr lang="en-GB" sz="800" spc="50" dirty="0">
                <a:solidFill>
                  <a:srgbClr val="000000">
                    <a:alpha val="60000"/>
                  </a:srgbClr>
                </a:solidFill>
                <a:latin typeface="Avenir Next LT Pro"/>
              </a:rPr>
              <a:t>Figure 1.10: Screenshot: Sprites arranged along the Z Axis (Borrowed from Hocking </a:t>
            </a:r>
            <a:r>
              <a:rPr lang="en-GB" sz="800" i="1" spc="50" dirty="0">
                <a:solidFill>
                  <a:srgbClr val="000000">
                    <a:alpha val="60000"/>
                  </a:srgbClr>
                </a:solidFill>
                <a:latin typeface="Avenir Next LT Pro"/>
              </a:rPr>
              <a:t>et al)</a:t>
            </a:r>
            <a:r>
              <a:rPr lang="en-GB" sz="800" spc="50" dirty="0">
                <a:solidFill>
                  <a:srgbClr val="000000">
                    <a:alpha val="60000"/>
                  </a:srgbClr>
                </a:solidFill>
                <a:latin typeface="Avenir Next LT Pro"/>
              </a:rPr>
              <a:t>.</a:t>
            </a:r>
            <a:endParaRPr lang="en-GB" sz="800" dirty="0"/>
          </a:p>
        </p:txBody>
      </p:sp>
      <p:sp>
        <p:nvSpPr>
          <p:cNvPr id="4" name="Content Placeholder 2">
            <a:extLst>
              <a:ext uri="{FF2B5EF4-FFF2-40B4-BE49-F238E27FC236}">
                <a16:creationId xmlns:a16="http://schemas.microsoft.com/office/drawing/2014/main" id="{F5F998C3-51E4-3610-BB39-F480D8FD9399}"/>
              </a:ext>
            </a:extLst>
          </p:cNvPr>
          <p:cNvSpPr txBox="1">
            <a:spLocks/>
          </p:cNvSpPr>
          <p:nvPr/>
        </p:nvSpPr>
        <p:spPr>
          <a:xfrm>
            <a:off x="351748" y="3894165"/>
            <a:ext cx="7069150" cy="483616"/>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1.3.3 Unity’s Component Orientated Architecture</a:t>
            </a:r>
          </a:p>
        </p:txBody>
      </p:sp>
      <p:pic>
        <p:nvPicPr>
          <p:cNvPr id="8" name="Picture 7">
            <a:extLst>
              <a:ext uri="{FF2B5EF4-FFF2-40B4-BE49-F238E27FC236}">
                <a16:creationId xmlns:a16="http://schemas.microsoft.com/office/drawing/2014/main" id="{8625A66D-9305-C6E2-4183-83547892495B}"/>
              </a:ext>
            </a:extLst>
          </p:cNvPr>
          <p:cNvPicPr>
            <a:picLocks noChangeAspect="1"/>
          </p:cNvPicPr>
          <p:nvPr/>
        </p:nvPicPr>
        <p:blipFill>
          <a:blip r:embed="rId5"/>
          <a:stretch>
            <a:fillRect/>
          </a:stretch>
        </p:blipFill>
        <p:spPr>
          <a:xfrm>
            <a:off x="3359280" y="4398059"/>
            <a:ext cx="4197728" cy="1923349"/>
          </a:xfrm>
          <a:prstGeom prst="rect">
            <a:avLst/>
          </a:prstGeom>
        </p:spPr>
      </p:pic>
      <p:sp>
        <p:nvSpPr>
          <p:cNvPr id="11" name="Content Placeholder 2">
            <a:extLst>
              <a:ext uri="{FF2B5EF4-FFF2-40B4-BE49-F238E27FC236}">
                <a16:creationId xmlns:a16="http://schemas.microsoft.com/office/drawing/2014/main" id="{DB8C73E7-F789-95FD-3135-53B841114C5A}"/>
              </a:ext>
            </a:extLst>
          </p:cNvPr>
          <p:cNvSpPr txBox="1">
            <a:spLocks/>
          </p:cNvSpPr>
          <p:nvPr/>
        </p:nvSpPr>
        <p:spPr>
          <a:xfrm>
            <a:off x="729666" y="4377781"/>
            <a:ext cx="2691096" cy="2340011"/>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i="0" dirty="0"/>
              <a:t>Game objects in Unity utilise a modular component system. In simple terms, the game engine is comprised of interacting software entities created from its own blueprint, unlike a more traditional inheritance model.</a:t>
            </a:r>
          </a:p>
        </p:txBody>
      </p:sp>
      <p:sp>
        <p:nvSpPr>
          <p:cNvPr id="12" name="TextBox 11">
            <a:extLst>
              <a:ext uri="{FF2B5EF4-FFF2-40B4-BE49-F238E27FC236}">
                <a16:creationId xmlns:a16="http://schemas.microsoft.com/office/drawing/2014/main" id="{1F593FF8-2EF4-BB2A-9BF1-1A49FE1B2D7A}"/>
              </a:ext>
            </a:extLst>
          </p:cNvPr>
          <p:cNvSpPr txBox="1"/>
          <p:nvPr/>
        </p:nvSpPr>
        <p:spPr>
          <a:xfrm>
            <a:off x="3359281" y="6301483"/>
            <a:ext cx="4197728" cy="461665"/>
          </a:xfrm>
          <a:prstGeom prst="rect">
            <a:avLst/>
          </a:prstGeom>
          <a:noFill/>
        </p:spPr>
        <p:txBody>
          <a:bodyPr wrap="square" rtlCol="0">
            <a:spAutoFit/>
          </a:bodyPr>
          <a:lstStyle/>
          <a:p>
            <a:r>
              <a:rPr lang="en-GB" sz="800" spc="50" dirty="0">
                <a:solidFill>
                  <a:srgbClr val="000000">
                    <a:alpha val="60000"/>
                  </a:srgbClr>
                </a:solidFill>
                <a:latin typeface="Avenir Next LT Pro"/>
              </a:rPr>
              <a:t>Figure 1.11: Inheritance will mean that refactoring how objects shoot will mean many changes to classes (which we want to avoid), whereas the Component System does not.</a:t>
            </a:r>
            <a:endParaRPr lang="en-GB" sz="800" dirty="0"/>
          </a:p>
        </p:txBody>
      </p:sp>
    </p:spTree>
    <p:extLst>
      <p:ext uri="{BB962C8B-B14F-4D97-AF65-F5344CB8AC3E}">
        <p14:creationId xmlns:p14="http://schemas.microsoft.com/office/powerpoint/2010/main" val="160745283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TM03457491[[fn=Metropolitan]]</Template>
  <TotalTime>2253</TotalTime>
  <Words>8030</Words>
  <Application>Microsoft Office PowerPoint</Application>
  <PresentationFormat>Widescreen</PresentationFormat>
  <Paragraphs>474</Paragraphs>
  <Slides>47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Aptos</vt:lpstr>
      <vt:lpstr>Arial</vt:lpstr>
      <vt:lpstr>Avenir Next LT Pro</vt:lpstr>
      <vt:lpstr>Calibri Light</vt:lpstr>
      <vt:lpstr>Metropolitan</vt:lpstr>
      <vt:lpstr>Making an Endless Runner Game in Unity</vt:lpstr>
      <vt:lpstr>Problem: How do I add a Player Sprite in Unity?</vt:lpstr>
      <vt:lpstr>Problem: How do I add a Player Sprite in Unity?</vt:lpstr>
      <vt:lpstr>Problem: How do I add a Player Sprite in Unity?</vt:lpstr>
      <vt:lpstr>Problem: How do I add a Player Sprite in Unity?</vt:lpstr>
      <vt:lpstr>Problem: How do I add a Player Sprite in Unity?</vt:lpstr>
      <vt:lpstr>Problem: How do I add a Player Sprite in Unity?</vt:lpstr>
      <vt:lpstr>Problem: How do I add a Player Sprite in Unity?</vt:lpstr>
      <vt:lpstr>Problem: How do I add a Player Sprite in Unity?</vt:lpstr>
      <vt:lpstr>Problem: How do I add a Player Sprite in Unity?</vt:lpstr>
      <vt:lpstr>Problem: How do I add a Player Sprite in Unity?</vt:lpstr>
      <vt:lpstr>Problem: How do I add a Player Sprite in Unity?</vt:lpstr>
      <vt:lpstr>Problem: How do I add a Player Sprite in Unity?</vt:lpstr>
      <vt:lpstr>Making an Endless Runner Game in Unity</vt:lpstr>
      <vt:lpstr>Problem: How do I add animation to my Player Sprite in Unity?</vt:lpstr>
      <vt:lpstr>PowerPoint Presentation</vt:lpstr>
      <vt:lpstr>Problem: How do I animate (rotate) an object with only one sprite?</vt:lpstr>
      <vt:lpstr>Problem: How do I animate (rotate) an object with only one sprite?</vt:lpstr>
      <vt:lpstr>Problem: How do I animate (rotate) an object with only one sprite?</vt:lpstr>
      <vt:lpstr>Problem: How can I make my Boulder animation loop?</vt:lpstr>
      <vt:lpstr>Making an Endless Runner Game in Unity</vt:lpstr>
      <vt:lpstr>Problem: I want the animation to change – Running must be different to Jumping</vt:lpstr>
      <vt:lpstr>Problem: I want the animation to change – Running must be different to Jumping</vt:lpstr>
      <vt:lpstr>Problem: I want the animation to change – Running must be different to Jumping</vt:lpstr>
      <vt:lpstr>Problem: I want the animation to change – Running must be different to Jumping</vt:lpstr>
      <vt:lpstr>Problem: I want the animation to change – Running must be different to Jumping</vt:lpstr>
      <vt:lpstr>Problem: I want the animation to change – Running must be different to Jumping</vt:lpstr>
      <vt:lpstr>Problem: I want the animation to change – Running must be different to Jumping</vt:lpstr>
      <vt:lpstr>Problem: I want the animation to change – Running must be different to Jumping</vt:lpstr>
      <vt:lpstr>Problem: I want the animation to change – Running must be different to Jumping</vt:lpstr>
      <vt:lpstr>Making an Endless Runner Game in Unity</vt:lpstr>
      <vt:lpstr>Problem: I want to have an animated background in my Endless Runner game</vt:lpstr>
      <vt:lpstr>Problem: How do I move the background image?</vt:lpstr>
      <vt:lpstr>Problem: How do I make the background seem infinite?</vt:lpstr>
      <vt:lpstr>Problem: How do I make the background seem infinite?</vt:lpstr>
      <vt:lpstr>Extra Challenge</vt:lpstr>
      <vt:lpstr>Making an Endless Runner Game in Unity</vt:lpstr>
      <vt:lpstr>Problem: How do I make an obstacle that moves towards the player?</vt:lpstr>
      <vt:lpstr>Problem: How do I make an obstacle that moves towards the player?</vt:lpstr>
      <vt:lpstr>Problem: How do I make an obstacle that moves towards the player?</vt:lpstr>
      <vt:lpstr>Problem: How do I make an obstacle that moves towards the player?</vt:lpstr>
      <vt:lpstr>Problem: How do I make an obstacle that moves towards the player?</vt:lpstr>
      <vt:lpstr>Problem: How do I make an obstacle that moves towards the player?</vt:lpstr>
      <vt:lpstr>Problem: How do I check for player hit?</vt:lpstr>
      <vt:lpstr>Problem: How do I end the game when the player is hit?</vt:lpstr>
      <vt:lpstr>Further additions in your own time…</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22</cp:revision>
  <dcterms:created xsi:type="dcterms:W3CDTF">2024-09-29T11:11:13Z</dcterms:created>
  <dcterms:modified xsi:type="dcterms:W3CDTF">2026-01-23T14:36:37Z</dcterms:modified>
</cp:coreProperties>
</file>